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tags/tag3.xml" ContentType="application/vnd.openxmlformats-officedocument.presentationml.tags+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5"/>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420" r:id="rId167"/>
    <p:sldId id="419" r:id="rId168"/>
    <p:sldId id="619" r:id="rId169"/>
    <p:sldId id="471" r:id="rId170"/>
    <p:sldId id="472" r:id="rId171"/>
    <p:sldId id="622" r:id="rId172"/>
    <p:sldId id="621" r:id="rId173"/>
    <p:sldId id="684" r:id="rId174"/>
    <p:sldId id="656" r:id="rId175"/>
    <p:sldId id="710" r:id="rId176"/>
    <p:sldId id="689" r:id="rId177"/>
    <p:sldId id="663" r:id="rId178"/>
    <p:sldId id="308" r:id="rId179"/>
    <p:sldId id="309" r:id="rId180"/>
    <p:sldId id="310" r:id="rId181"/>
    <p:sldId id="311" r:id="rId182"/>
    <p:sldId id="312" r:id="rId183"/>
    <p:sldId id="313" r:id="rId184"/>
    <p:sldId id="314" r:id="rId185"/>
    <p:sldId id="315" r:id="rId186"/>
    <p:sldId id="333" r:id="rId187"/>
    <p:sldId id="330" r:id="rId188"/>
    <p:sldId id="332" r:id="rId189"/>
    <p:sldId id="362" r:id="rId190"/>
    <p:sldId id="711" r:id="rId191"/>
    <p:sldId id="318" r:id="rId192"/>
    <p:sldId id="356" r:id="rId193"/>
    <p:sldId id="326" r:id="rId194"/>
    <p:sldId id="712" r:id="rId195"/>
    <p:sldId id="713" r:id="rId196"/>
    <p:sldId id="714" r:id="rId197"/>
    <p:sldId id="715" r:id="rId198"/>
    <p:sldId id="716" r:id="rId199"/>
    <p:sldId id="564" r:id="rId200"/>
    <p:sldId id="373" r:id="rId201"/>
    <p:sldId id="384" r:id="rId202"/>
    <p:sldId id="387" r:id="rId203"/>
    <p:sldId id="433" r:id="rId204"/>
    <p:sldId id="515" r:id="rId205"/>
    <p:sldId id="418" r:id="rId206"/>
    <p:sldId id="383" r:id="rId207"/>
    <p:sldId id="378" r:id="rId208"/>
    <p:sldId id="379" r:id="rId209"/>
    <p:sldId id="380" r:id="rId210"/>
    <p:sldId id="351" r:id="rId211"/>
    <p:sldId id="338" r:id="rId212"/>
    <p:sldId id="299" r:id="rId213"/>
    <p:sldId id="340" r:id="rId214"/>
    <p:sldId id="370" r:id="rId215"/>
    <p:sldId id="434" r:id="rId216"/>
    <p:sldId id="421" r:id="rId217"/>
    <p:sldId id="687" r:id="rId218"/>
    <p:sldId id="670" r:id="rId219"/>
    <p:sldId id="669" r:id="rId220"/>
    <p:sldId id="391" r:id="rId221"/>
    <p:sldId id="568" r:id="rId222"/>
    <p:sldId id="392" r:id="rId223"/>
    <p:sldId id="396" r:id="rId224"/>
    <p:sldId id="411" r:id="rId225"/>
    <p:sldId id="345" r:id="rId226"/>
    <p:sldId id="349" r:id="rId227"/>
    <p:sldId id="717" r:id="rId228"/>
    <p:sldId id="364" r:id="rId229"/>
    <p:sldId id="566" r:id="rId230"/>
    <p:sldId id="398" r:id="rId231"/>
    <p:sldId id="397" r:id="rId232"/>
    <p:sldId id="399" r:id="rId233"/>
    <p:sldId id="400" r:id="rId234"/>
    <p:sldId id="401" r:id="rId235"/>
    <p:sldId id="402" r:id="rId236"/>
    <p:sldId id="409" r:id="rId237"/>
    <p:sldId id="410" r:id="rId238"/>
    <p:sldId id="403" r:id="rId239"/>
    <p:sldId id="404" r:id="rId240"/>
    <p:sldId id="406" r:id="rId241"/>
    <p:sldId id="590" r:id="rId242"/>
    <p:sldId id="591" r:id="rId243"/>
    <p:sldId id="592" r:id="rId244"/>
    <p:sldId id="407" r:id="rId245"/>
    <p:sldId id="408" r:id="rId246"/>
    <p:sldId id="257" r:id="rId247"/>
    <p:sldId id="258" r:id="rId248"/>
    <p:sldId id="259" r:id="rId249"/>
    <p:sldId id="260" r:id="rId250"/>
    <p:sldId id="261" r:id="rId251"/>
    <p:sldId id="262" r:id="rId252"/>
    <p:sldId id="263" r:id="rId253"/>
    <p:sldId id="264" r:id="rId254"/>
    <p:sldId id="265" r:id="rId255"/>
    <p:sldId id="266" r:id="rId256"/>
    <p:sldId id="267" r:id="rId257"/>
    <p:sldId id="268" r:id="rId258"/>
    <p:sldId id="269" r:id="rId259"/>
    <p:sldId id="270" r:id="rId260"/>
    <p:sldId id="271" r:id="rId261"/>
    <p:sldId id="272" r:id="rId262"/>
    <p:sldId id="273" r:id="rId263"/>
    <p:sldId id="274" r:id="rId264"/>
    <p:sldId id="275" r:id="rId265"/>
    <p:sldId id="276" r:id="rId266"/>
    <p:sldId id="277" r:id="rId267"/>
    <p:sldId id="278" r:id="rId268"/>
    <p:sldId id="279" r:id="rId269"/>
    <p:sldId id="280" r:id="rId270"/>
    <p:sldId id="281" r:id="rId271"/>
    <p:sldId id="282" r:id="rId272"/>
    <p:sldId id="283" r:id="rId273"/>
    <p:sldId id="284" r:id="rId274"/>
    <p:sldId id="285" r:id="rId275"/>
    <p:sldId id="286" r:id="rId276"/>
    <p:sldId id="287" r:id="rId277"/>
    <p:sldId id="288" r:id="rId278"/>
    <p:sldId id="289" r:id="rId279"/>
    <p:sldId id="290" r:id="rId280"/>
    <p:sldId id="291" r:id="rId281"/>
    <p:sldId id="292" r:id="rId282"/>
    <p:sldId id="293" r:id="rId283"/>
    <p:sldId id="294" r:id="rId284"/>
  </p:sldIdLst>
  <p:sldSz cx="9144000" cy="5143500" type="screen16x9"/>
  <p:notesSz cx="6858000" cy="9144000"/>
  <p:embeddedFontLst>
    <p:embeddedFont>
      <p:font typeface="Calibri" panose="020F0502020204030204" pitchFamily="34" charset="0"/>
      <p:regular r:id="rId286"/>
      <p:bold r:id="rId287"/>
      <p:italic r:id="rId288"/>
      <p:boldItalic r:id="rId289"/>
    </p:embeddedFont>
    <p:embeddedFont>
      <p:font typeface="DM Mono" panose="020B0509040201040103" pitchFamily="49" charset="77"/>
      <p:regular r:id="rId290"/>
      <p:italic r:id="rId291"/>
    </p:embeddedFont>
    <p:embeddedFont>
      <p:font typeface="DM Mono Medium" panose="020F0502020204030204" pitchFamily="34" charset="0"/>
      <p:regular r:id="rId292"/>
      <p:italic r:id="rId293"/>
    </p:embeddedFont>
    <p:embeddedFont>
      <p:font typeface="DM Sans" pitchFamily="2" charset="77"/>
      <p:regular r:id="rId294"/>
      <p:bold r:id="rId295"/>
      <p:italic r:id="rId296"/>
      <p:boldItalic r:id="rId297"/>
    </p:embeddedFont>
    <p:embeddedFont>
      <p:font typeface="DM Sans Medium" pitchFamily="2" charset="77"/>
      <p:regular r:id="rId298"/>
      <p:italic r:id="rId299"/>
    </p:embeddedFont>
    <p:embeddedFont>
      <p:font typeface="Impact" panose="020B0806030902050204" pitchFamily="34" charset="0"/>
      <p:regular r:id="rId300"/>
    </p:embeddedFont>
    <p:embeddedFont>
      <p:font typeface="Inter" panose="02000503000000020004" pitchFamily="2" charset="0"/>
      <p:regular r:id="rId301"/>
      <p:bold r:id="rId302"/>
      <p:italic r:id="rId303"/>
      <p:boldItalic r:id="rId304"/>
    </p:embeddedFont>
    <p:embeddedFont>
      <p:font typeface="Montserrat" pitchFamily="2" charset="77"/>
      <p:regular r:id="rId305"/>
      <p:bold r:id="rId306"/>
      <p:italic r:id="rId307"/>
      <p:boldItalic r:id="rId308"/>
    </p:embeddedFont>
    <p:embeddedFont>
      <p:font typeface="Oswald" pitchFamily="2" charset="77"/>
      <p:regular r:id="rId309"/>
      <p:bold r:id="rId310"/>
    </p:embeddedFont>
    <p:embeddedFont>
      <p:font typeface="Source Sans Pro" panose="020B0503030403020204" pitchFamily="34" charset="0"/>
      <p:regular r:id="rId311"/>
      <p:bold r:id="rId312"/>
      <p:italic r:id="rId313"/>
      <p:boldItalic r:id="rId3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420"/>
            <p14:sldId id="419"/>
            <p14:sldId id="619"/>
            <p14:sldId id="471"/>
            <p14:sldId id="472"/>
            <p14:sldId id="622"/>
            <p14:sldId id="621"/>
            <p14:sldId id="684"/>
            <p14:sldId id="656"/>
            <p14:sldId id="710"/>
            <p14:sldId id="689"/>
            <p14:sldId id="663"/>
            <p14:sldId id="308"/>
            <p14:sldId id="309"/>
            <p14:sldId id="310"/>
            <p14:sldId id="311"/>
            <p14:sldId id="312"/>
            <p14:sldId id="313"/>
            <p14:sldId id="314"/>
            <p14:sldId id="315"/>
            <p14:sldId id="333"/>
            <p14:sldId id="330"/>
            <p14:sldId id="332"/>
            <p14:sldId id="362"/>
            <p14:sldId id="711"/>
            <p14:sldId id="318"/>
            <p14:sldId id="356"/>
            <p14:sldId id="326"/>
            <p14:sldId id="712"/>
            <p14:sldId id="713"/>
            <p14:sldId id="714"/>
            <p14:sldId id="715"/>
            <p14:sldId id="716"/>
            <p14:sldId id="564"/>
            <p14:sldId id="373"/>
            <p14:sldId id="384"/>
            <p14:sldId id="387"/>
            <p14:sldId id="433"/>
            <p14:sldId id="515"/>
            <p14:sldId id="418"/>
            <p14:sldId id="383"/>
            <p14:sldId id="378"/>
            <p14:sldId id="379"/>
            <p14:sldId id="380"/>
            <p14:sldId id="351"/>
            <p14:sldId id="338"/>
            <p14:sldId id="299"/>
            <p14:sldId id="340"/>
            <p14:sldId id="370"/>
            <p14:sldId id="434"/>
            <p14:sldId id="421"/>
            <p14:sldId id="687"/>
            <p14:sldId id="670"/>
            <p14:sldId id="669"/>
            <p14:sldId id="391"/>
            <p14:sldId id="568"/>
            <p14:sldId id="392"/>
            <p14:sldId id="396"/>
            <p14:sldId id="411"/>
            <p14:sldId id="345"/>
            <p14:sldId id="349"/>
            <p14:sldId id="717"/>
            <p14:sldId id="364"/>
            <p14:sldId id="566"/>
            <p14:sldId id="398"/>
            <p14:sldId id="397"/>
            <p14:sldId id="399"/>
            <p14:sldId id="400"/>
            <p14:sldId id="401"/>
            <p14:sldId id="402"/>
            <p14:sldId id="409"/>
            <p14:sldId id="410"/>
            <p14:sldId id="403"/>
            <p14:sldId id="404"/>
            <p14:sldId id="406"/>
            <p14:sldId id="590"/>
            <p14:sldId id="591"/>
            <p14:sldId id="592"/>
            <p14:sldId id="407"/>
            <p14:sldId id="408"/>
          </p14:sldIdLst>
        </p14:section>
        <p14:section name="templates" id="{CF78C55F-93B5-5146-81D2-8C6A608067E5}">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99"/>
  </p:normalViewPr>
  <p:slideViewPr>
    <p:cSldViewPr snapToGrid="0">
      <p:cViewPr>
        <p:scale>
          <a:sx n="187" d="100"/>
          <a:sy n="187" d="100"/>
        </p:scale>
        <p:origin x="-1416" y="-10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5.fntdata"/><Relationship Id="rId304" Type="http://schemas.openxmlformats.org/officeDocument/2006/relationships/font" Target="fonts/font1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7.fntdata"/><Relationship Id="rId306"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8.fntdata"/><Relationship Id="rId307" Type="http://schemas.openxmlformats.org/officeDocument/2006/relationships/font" Target="fonts/font2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9.fntdata"/><Relationship Id="rId308" Type="http://schemas.openxmlformats.org/officeDocument/2006/relationships/font" Target="fonts/font2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0.fntdata"/><Relationship Id="rId309"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5.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1.fntdata"/><Relationship Id="rId300" Type="http://schemas.openxmlformats.org/officeDocument/2006/relationships/font" Target="fonts/font1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7.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3.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9.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6.fntdata"/><Relationship Id="rId305" Type="http://schemas.openxmlformats.org/officeDocument/2006/relationships/font" Target="fonts/font20.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3.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sv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1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7.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jpg"/></Relationships>
</file>

<file path=ppt/slides/_rels/slide2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4.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notesSlide" Target="../notesSlides/notesSlide242.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1.xml"/><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4.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265.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8.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27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bg1"/>
                </a:solidFill>
                <a:latin typeface="DM Sans" pitchFamily="2" charset="77"/>
              </a:rPr>
              <a:t>“The number of interactions in the </a:t>
            </a:r>
            <a:r>
              <a:rPr lang="en" sz="3000" dirty="0" err="1">
                <a:solidFill>
                  <a:schemeClr val="bg1"/>
                </a:solidFill>
                <a:latin typeface="DM Sans" pitchFamily="2" charset="77"/>
                <a:ea typeface="Courier New"/>
                <a:cs typeface="Courier New"/>
                <a:sym typeface="Courier New"/>
              </a:rPr>
              <a:t>pandemic_recovery</a:t>
            </a:r>
            <a:r>
              <a:rPr lang="en" sz="3000" dirty="0">
                <a:solidFill>
                  <a:schemeClr val="bg1"/>
                </a:solidFill>
                <a:latin typeface="DM Sans" pitchFamily="2" charset="77"/>
              </a:rPr>
              <a:t> table doesn’t look right”</a:t>
            </a:r>
            <a:endParaRPr sz="3000" dirty="0">
              <a:solidFill>
                <a:schemeClr val="bg1"/>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857594"/>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blue box">
            <a:extLst>
              <a:ext uri="{FF2B5EF4-FFF2-40B4-BE49-F238E27FC236}">
                <a16:creationId xmlns:a16="http://schemas.microsoft.com/office/drawing/2014/main" id="{240C6DC9-A2A0-2B14-F1E7-2742F0FF2E2C}"/>
              </a:ext>
            </a:extLst>
          </p:cNvPr>
          <p:cNvSpPr/>
          <p:nvPr/>
        </p:nvSpPr>
        <p:spPr>
          <a:xfrm>
            <a:off x="551574" y="2339855"/>
            <a:ext cx="8159372" cy="43173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9" y="1518873"/>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422964495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00490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00490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71351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82024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6844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71351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82024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6844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73218016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202267133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56154" y="1318651"/>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434297226"/>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56154" y="139974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281220927"/>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6153" y="1360350"/>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59291428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0" name="Google Shape;1310;p110"/>
          <p:cNvSpPr>
            <a:spLocks noGrp="1"/>
          </p:cNvSpPr>
          <p:nvPr>
            <p:ph type="pic" idx="3"/>
          </p:nvPr>
        </p:nvSpPr>
        <p:spPr>
          <a:prstGeom prst="ellipse">
            <a:avLst/>
          </a:prstGeom>
        </p:spPr>
      </p:sp>
      <p:sp>
        <p:nvSpPr>
          <p:cNvPr id="1311" name="Google Shape;1311;p110"/>
          <p:cNvSpPr txBox="1">
            <a:spLocks noGrp="1"/>
          </p:cNvSpPr>
          <p:nvPr>
            <p:ph type="title"/>
          </p:nvPr>
        </p:nvSpPr>
        <p:spPr>
          <a:prstGeom prst="rect">
            <a:avLst/>
          </a:prstGeom>
        </p:spPr>
        <p:txBody>
          <a:bodyPr spcFirstLastPara="1" wrap="square" lIns="0" tIns="0" rIns="0" bIns="0" anchor="t" anchorCtr="0">
            <a:noAutofit/>
          </a:bodyPr>
          <a:lstStyle/>
          <a:p>
            <a:pPr algn="l"/>
            <a:r>
              <a:rPr lang="en" dirty="0"/>
              <a:t>Thank you</a:t>
            </a:r>
            <a:endParaRPr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1191" y="4140994"/>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3604210" y="3950813"/>
            <a:ext cx="1935675" cy="1061807"/>
          </a:xfrm>
          <a:prstGeom prst="rect">
            <a:avLst/>
          </a:prstGeom>
          <a:noFill/>
          <a:ln>
            <a:noFill/>
          </a:ln>
        </p:spPr>
        <p:txBody>
          <a:bodyPr spcFirstLastPara="1" wrap="square" lIns="68569" tIns="68569" rIns="68569" bIns="68569" anchor="t" anchorCtr="0">
            <a:spAutoFit/>
          </a:bodyPr>
          <a:lstStyle/>
          <a:p>
            <a:pPr algn="ctr"/>
            <a:r>
              <a:rPr lang="en" sz="1200" dirty="0">
                <a:solidFill>
                  <a:schemeClr val="lt2"/>
                </a:solidFill>
                <a:latin typeface="DM Mono" panose="020B0509040201040103" pitchFamily="49" charset="77"/>
                <a:ea typeface="DM Sans"/>
                <a:cs typeface="DM Sans"/>
                <a:sym typeface="DM Sans"/>
              </a:rPr>
              <a:t>Llewellyn Falco</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Rocky Rhodes</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Tony Vo</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Jonathan </a:t>
            </a:r>
            <a:r>
              <a:rPr lang="en" sz="1200" dirty="0" err="1">
                <a:solidFill>
                  <a:schemeClr val="lt2"/>
                </a:solidFill>
                <a:latin typeface="DM Mono" panose="020B0509040201040103" pitchFamily="49" charset="77"/>
                <a:ea typeface="DM Sans"/>
                <a:cs typeface="DM Sans"/>
                <a:sym typeface="DM Sans"/>
              </a:rPr>
              <a:t>Rioux</a:t>
            </a:r>
            <a:endParaRPr lang="en"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Sam Livingston-Grey</a:t>
            </a:r>
            <a:endParaRPr sz="12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5574047" y="3950813"/>
            <a:ext cx="1935675" cy="1061807"/>
          </a:xfrm>
          <a:prstGeom prst="rect">
            <a:avLst/>
          </a:prstGeom>
          <a:noFill/>
          <a:ln>
            <a:noFill/>
          </a:ln>
        </p:spPr>
        <p:txBody>
          <a:bodyPr spcFirstLastPara="1" wrap="square" lIns="68569" tIns="68569" rIns="68569" bIns="68569" anchor="t" anchorCtr="0">
            <a:spAutoFit/>
          </a:bodyPr>
          <a:lstStyle/>
          <a:p>
            <a:pPr algn="ctr"/>
            <a:r>
              <a:rPr lang="en" sz="1200" dirty="0">
                <a:solidFill>
                  <a:schemeClr val="lt2"/>
                </a:solidFill>
                <a:latin typeface="DM Mono" panose="020B0509040201040103" pitchFamily="49" charset="77"/>
                <a:ea typeface="DM Sans"/>
                <a:cs typeface="DM Sans"/>
                <a:sym typeface="DM Sans"/>
              </a:rPr>
              <a:t>Jay </a:t>
            </a:r>
            <a:r>
              <a:rPr lang="en" sz="1200" dirty="0" err="1">
                <a:solidFill>
                  <a:schemeClr val="lt2"/>
                </a:solidFill>
                <a:latin typeface="DM Mono" panose="020B0509040201040103" pitchFamily="49" charset="77"/>
                <a:ea typeface="DM Sans"/>
                <a:cs typeface="DM Sans"/>
                <a:sym typeface="DM Sans"/>
              </a:rPr>
              <a:t>Bazuzi</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Stephen Bilston</a:t>
            </a:r>
            <a:endParaRPr sz="1200" dirty="0">
              <a:solidFill>
                <a:schemeClr val="lt1"/>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Hansel </a:t>
            </a:r>
            <a:r>
              <a:rPr lang="en" sz="1200" dirty="0" err="1">
                <a:solidFill>
                  <a:schemeClr val="lt1"/>
                </a:solidFill>
                <a:latin typeface="DM Mono" panose="020B0509040201040103" pitchFamily="49" charset="77"/>
                <a:ea typeface="DM Sans"/>
                <a:cs typeface="DM Sans"/>
                <a:sym typeface="DM Sans"/>
              </a:rPr>
              <a:t>Qiu</a:t>
            </a:r>
            <a:endParaRPr sz="1200" dirty="0">
              <a:solidFill>
                <a:schemeClr val="lt1"/>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Jaimie Russ</a:t>
            </a:r>
          </a:p>
          <a:p>
            <a:pPr algn="ctr"/>
            <a:r>
              <a:rPr lang="en" sz="1200" dirty="0">
                <a:solidFill>
                  <a:schemeClr val="lt1"/>
                </a:solidFill>
                <a:latin typeface="DM Mono" panose="020B0509040201040103" pitchFamily="49" charset="77"/>
                <a:ea typeface="DM Sans"/>
                <a:cs typeface="DM Sans"/>
                <a:sym typeface="DM Sans"/>
              </a:rPr>
              <a:t>Lynn </a:t>
            </a:r>
            <a:r>
              <a:rPr lang="en" sz="1200" dirty="0" err="1">
                <a:solidFill>
                  <a:schemeClr val="lt1"/>
                </a:solidFill>
                <a:latin typeface="DM Mono" panose="020B0509040201040103" pitchFamily="49" charset="77"/>
                <a:ea typeface="DM Sans"/>
                <a:cs typeface="DM Sans"/>
                <a:sym typeface="DM Sans"/>
              </a:rPr>
              <a:t>Langit</a:t>
            </a:r>
            <a:endParaRPr sz="12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7050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805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230199733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2" y="-4816904"/>
            <a:ext cx="7991335" cy="969496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false)</a:t>
            </a:r>
          </a:p>
          <a:p>
            <a:endParaRPr lang="en-US" sz="1200" dirty="0">
              <a:latin typeface="DM Mono" panose="020B0509040201040103" pitchFamily="49" charset="77"/>
            </a:endParaRPr>
          </a:p>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num_reviews</a:t>
            </a:r>
            <a:r>
              <a:rPr lang="en-US" sz="12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730628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1" name="Rectangle 10">
            <a:extLst>
              <a:ext uri="{FF2B5EF4-FFF2-40B4-BE49-F238E27FC236}">
                <a16:creationId xmlns:a16="http://schemas.microsoft.com/office/drawing/2014/main" id="{EE622DCC-0FE0-573F-3CA3-8ADA5C2AFA29}"/>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50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highlight>
                  <a:srgbClr val="FFFF00"/>
                </a:highlight>
                <a:latin typeface="DM Mono" panose="020B0509040201040103" pitchFamily="49" charset="77"/>
              </a:rPr>
              <a:t>create_checkin_df_with_one_date_per_row</a:t>
            </a:r>
            <a:r>
              <a:rPr lang="en-CA" sz="1200" dirty="0">
                <a:solidFill>
                  <a:srgbClr val="63A35C"/>
                </a:solidFill>
                <a:highlight>
                  <a:srgbClr val="FFFF00"/>
                </a:highlight>
                <a:latin typeface="DM Mono" panose="020B0509040201040103" pitchFamily="49" charset="77"/>
              </a:rPr>
              <a:t>(</a:t>
            </a:r>
            <a:r>
              <a:rPr lang="en-CA" sz="1200" dirty="0" err="1">
                <a:solidFill>
                  <a:srgbClr val="0086B3"/>
                </a:solidFill>
                <a:highlight>
                  <a:srgbClr val="FFFF00"/>
                </a:highlight>
                <a:latin typeface="DM Mono" panose="020B0509040201040103" pitchFamily="49" charset="77"/>
              </a:rPr>
              <a:t>checkin_df</a:t>
            </a:r>
            <a:r>
              <a:rPr lang="en-CA" sz="1200" dirty="0">
                <a:solidFill>
                  <a:srgbClr val="63A35C"/>
                </a:solidFill>
                <a:highlight>
                  <a:srgbClr val="FFFF00"/>
                </a:highlight>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677425" y="515998"/>
            <a:ext cx="7994475" cy="4376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sz="3000"/>
              <a:t>Is It Worth It?</a:t>
            </a:r>
            <a:endParaRPr lang="en-CA" sz="3000"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25" y="1520975"/>
            <a:ext cx="3855604" cy="2101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250" y="1345677"/>
            <a:ext cx="2419791" cy="2452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349" y="1346783"/>
            <a:ext cx="3603911" cy="2452146"/>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246597" y="947564"/>
            <a:ext cx="1518752" cy="15008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6571" y="0"/>
            <a:ext cx="2657443" cy="2657443"/>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3960" y="2552445"/>
            <a:ext cx="2140160" cy="2140160"/>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3873" y="953623"/>
            <a:ext cx="1961027" cy="1961027"/>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178</a:t>
            </a:fld>
            <a:endParaRPr dirty="0"/>
          </a:p>
        </p:txBody>
      </p:sp>
      <p:sp>
        <p:nvSpPr>
          <p:cNvPr id="1323" name="Google Shape;1323;p11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24" name="Google Shape;1324;p111"/>
          <p:cNvSpPr/>
          <p:nvPr/>
        </p:nvSpPr>
        <p:spPr>
          <a:xfrm>
            <a:off x="921910" y="65570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5" name="Google Shape;1325;p111"/>
          <p:cNvSpPr/>
          <p:nvPr/>
        </p:nvSpPr>
        <p:spPr>
          <a:xfrm>
            <a:off x="921910" y="100844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6" name="Google Shape;1326;p111"/>
          <p:cNvSpPr/>
          <p:nvPr/>
        </p:nvSpPr>
        <p:spPr>
          <a:xfrm>
            <a:off x="921910" y="1361185"/>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7" name="Google Shape;1327;p111"/>
          <p:cNvSpPr/>
          <p:nvPr/>
        </p:nvSpPr>
        <p:spPr>
          <a:xfrm>
            <a:off x="921910" y="171392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8" name="Google Shape;1328;p111"/>
          <p:cNvSpPr/>
          <p:nvPr/>
        </p:nvSpPr>
        <p:spPr>
          <a:xfrm>
            <a:off x="921910" y="206666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179</a:t>
            </a:fld>
            <a:endParaRPr dirty="0"/>
          </a:p>
        </p:txBody>
      </p:sp>
      <p:sp>
        <p:nvSpPr>
          <p:cNvPr id="1334" name="Google Shape;1334;p11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pSp>
        <p:nvGrpSpPr>
          <p:cNvPr id="1335" name="Google Shape;1335;p112"/>
          <p:cNvGrpSpPr/>
          <p:nvPr/>
        </p:nvGrpSpPr>
        <p:grpSpPr>
          <a:xfrm>
            <a:off x="1032618" y="613153"/>
            <a:ext cx="1259324" cy="3539960"/>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 sz="900" b="0" i="0" dirty="0">
                          <a:solidFill>
                            <a:schemeClr val="dk1"/>
                          </a:solidFill>
                          <a:latin typeface="DM Sans" pitchFamily="2" charset="77"/>
                        </a:rPr>
                        <a:t>Perkiomen Valley Brewery</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180</a:t>
            </a:fld>
            <a:endParaRPr dirty="0"/>
          </a:p>
        </p:txBody>
      </p:sp>
      <p:sp>
        <p:nvSpPr>
          <p:cNvPr id="1356" name="Google Shape;1356;p11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57" name="Google Shape;1357;p113"/>
          <p:cNvSpPr/>
          <p:nvPr/>
        </p:nvSpPr>
        <p:spPr>
          <a:xfrm>
            <a:off x="1032618" y="61315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8" name="Google Shape;1358;p113"/>
          <p:cNvSpPr/>
          <p:nvPr/>
        </p:nvSpPr>
        <p:spPr>
          <a:xfrm>
            <a:off x="1032618" y="850158"/>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9" name="Google Shape;1359;p113"/>
          <p:cNvSpPr/>
          <p:nvPr/>
        </p:nvSpPr>
        <p:spPr>
          <a:xfrm>
            <a:off x="1032618" y="108716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0" name="Google Shape;1360;p113"/>
          <p:cNvSpPr/>
          <p:nvPr/>
        </p:nvSpPr>
        <p:spPr>
          <a:xfrm>
            <a:off x="1032618" y="1324169"/>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1" name="Google Shape;1361;p113"/>
          <p:cNvSpPr/>
          <p:nvPr/>
        </p:nvSpPr>
        <p:spPr>
          <a:xfrm>
            <a:off x="1032618" y="1561175"/>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2" name="Google Shape;1362;p113"/>
          <p:cNvSpPr/>
          <p:nvPr/>
        </p:nvSpPr>
        <p:spPr>
          <a:xfrm>
            <a:off x="1032618" y="181400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3" name="Google Shape;1363;p113"/>
          <p:cNvSpPr/>
          <p:nvPr/>
        </p:nvSpPr>
        <p:spPr>
          <a:xfrm>
            <a:off x="1032618" y="205101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4" name="Google Shape;1364;p113"/>
          <p:cNvSpPr/>
          <p:nvPr/>
        </p:nvSpPr>
        <p:spPr>
          <a:xfrm>
            <a:off x="1032618" y="228801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5" name="Google Shape;1365;p113"/>
          <p:cNvSpPr/>
          <p:nvPr/>
        </p:nvSpPr>
        <p:spPr>
          <a:xfrm>
            <a:off x="1032618" y="252502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6" name="Google Shape;1366;p113"/>
          <p:cNvSpPr/>
          <p:nvPr/>
        </p:nvSpPr>
        <p:spPr>
          <a:xfrm>
            <a:off x="1032618" y="276202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7" name="Google Shape;1367;p113"/>
          <p:cNvSpPr/>
          <p:nvPr/>
        </p:nvSpPr>
        <p:spPr>
          <a:xfrm>
            <a:off x="1032618" y="299903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8" name="Google Shape;1368;p113"/>
          <p:cNvSpPr/>
          <p:nvPr/>
        </p:nvSpPr>
        <p:spPr>
          <a:xfrm>
            <a:off x="1032618" y="323604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9" name="Google Shape;1369;p113"/>
          <p:cNvSpPr/>
          <p:nvPr/>
        </p:nvSpPr>
        <p:spPr>
          <a:xfrm>
            <a:off x="1032618" y="347304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0" name="Google Shape;1370;p113"/>
          <p:cNvSpPr/>
          <p:nvPr/>
        </p:nvSpPr>
        <p:spPr>
          <a:xfrm>
            <a:off x="1032618" y="371005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1" name="Google Shape;1371;p113"/>
          <p:cNvSpPr/>
          <p:nvPr/>
        </p:nvSpPr>
        <p:spPr>
          <a:xfrm>
            <a:off x="1032618" y="3947057"/>
            <a:ext cx="1259324" cy="206055"/>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181</a:t>
            </a:fld>
            <a:endParaRPr dirty="0"/>
          </a:p>
        </p:txBody>
      </p:sp>
      <p:sp>
        <p:nvSpPr>
          <p:cNvPr id="1377" name="Google Shape;1377;p11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78" name="Google Shape;1378;p114"/>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9" name="Google Shape;1379;p114"/>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0" name="Google Shape;1380;p114"/>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1" name="Google Shape;1381;p114"/>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2" name="Google Shape;1382;p114"/>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3" name="Google Shape;1383;p114"/>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4" name="Google Shape;1384;p114"/>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5" name="Google Shape;1385;p114"/>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6" name="Google Shape;1386;p114"/>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7" name="Google Shape;1387;p114"/>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8" name="Google Shape;1388;p114"/>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9" name="Google Shape;1389;p114"/>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0" name="Google Shape;1390;p114"/>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1" name="Google Shape;1391;p114"/>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2" name="Google Shape;1392;p114"/>
          <p:cNvSpPr/>
          <p:nvPr/>
        </p:nvSpPr>
        <p:spPr>
          <a:xfrm>
            <a:off x="1032618" y="3947057"/>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182</a:t>
            </a:fld>
            <a:endParaRPr dirty="0"/>
          </a:p>
        </p:txBody>
      </p:sp>
      <p:sp>
        <p:nvSpPr>
          <p:cNvPr id="1398" name="Google Shape;1398;p11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99" name="Google Shape;1399;p115"/>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0" name="Google Shape;1400;p115"/>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1" name="Google Shape;1401;p115"/>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2" name="Google Shape;1402;p115"/>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3" name="Google Shape;1403;p115"/>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4" name="Google Shape;1404;p115"/>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5" name="Google Shape;1405;p115"/>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6" name="Google Shape;1406;p115"/>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7" name="Google Shape;1407;p115"/>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8" name="Google Shape;1408;p115"/>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9" name="Google Shape;1409;p115"/>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0" name="Google Shape;1410;p115"/>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1" name="Google Shape;1411;p115"/>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2" name="Google Shape;1412;p115"/>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3" name="Google Shape;1413;p115"/>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4" name="Google Shape;1414;p115"/>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183</a:t>
            </a:fld>
            <a:endParaRPr dirty="0"/>
          </a:p>
        </p:txBody>
      </p:sp>
      <p:sp>
        <p:nvSpPr>
          <p:cNvPr id="1420" name="Google Shape;1420;p11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21" name="Google Shape;1421;p116"/>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2" name="Google Shape;1422;p116"/>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3" name="Google Shape;1423;p116"/>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4" name="Google Shape;1424;p116"/>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5" name="Google Shape;1425;p116"/>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6" name="Google Shape;1426;p116"/>
          <p:cNvSpPr/>
          <p:nvPr/>
        </p:nvSpPr>
        <p:spPr>
          <a:xfrm>
            <a:off x="1032618" y="1814006"/>
            <a:ext cx="1259325" cy="2061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7" name="Google Shape;1427;p116"/>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8" name="Google Shape;1428;p116"/>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9" name="Google Shape;1429;p116"/>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0" name="Google Shape;1430;p116"/>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1" name="Google Shape;1431;p116"/>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2" name="Google Shape;1432;p116"/>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3" name="Google Shape;1433;p116"/>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4" name="Google Shape;1434;p116"/>
          <p:cNvSpPr/>
          <p:nvPr/>
        </p:nvSpPr>
        <p:spPr>
          <a:xfrm>
            <a:off x="1032618" y="3710052"/>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5" name="Google Shape;1435;p116"/>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6" name="Google Shape;1436;p116"/>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184</a:t>
            </a:fld>
            <a:endParaRPr dirty="0"/>
          </a:p>
        </p:txBody>
      </p:sp>
      <p:sp>
        <p:nvSpPr>
          <p:cNvPr id="1442" name="Google Shape;1442;p11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43" name="Google Shape;1443;p117"/>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4" name="Google Shape;1444;p117"/>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5" name="Google Shape;1445;p117"/>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6" name="Google Shape;1446;p117"/>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7" name="Google Shape;1447;p117"/>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8" name="Google Shape;1448;p117"/>
          <p:cNvSpPr/>
          <p:nvPr/>
        </p:nvSpPr>
        <p:spPr>
          <a:xfrm>
            <a:off x="1032618" y="1814006"/>
            <a:ext cx="1259325" cy="2061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9" name="Google Shape;1449;p117"/>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0" name="Google Shape;1450;p117"/>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1" name="Google Shape;1451;p117"/>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2" name="Google Shape;1452;p117"/>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3" name="Google Shape;1453;p117"/>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4" name="Google Shape;1454;p117"/>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5" name="Google Shape;1455;p117"/>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6" name="Google Shape;1456;p117"/>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7" name="Google Shape;1457;p117"/>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185</a:t>
            </a:fld>
            <a:endParaRPr dirty="0"/>
          </a:p>
        </p:txBody>
      </p:sp>
      <p:sp>
        <p:nvSpPr>
          <p:cNvPr id="1463" name="Google Shape;1463;p11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64" name="Google Shape;1464;p118"/>
          <p:cNvSpPr/>
          <p:nvPr/>
        </p:nvSpPr>
        <p:spPr>
          <a:xfrm>
            <a:off x="1032618" y="8417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5" name="Google Shape;1465;p118"/>
          <p:cNvSpPr/>
          <p:nvPr/>
        </p:nvSpPr>
        <p:spPr>
          <a:xfrm>
            <a:off x="1032618" y="10787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6" name="Google Shape;1466;p118"/>
          <p:cNvSpPr/>
          <p:nvPr/>
        </p:nvSpPr>
        <p:spPr>
          <a:xfrm>
            <a:off x="1032618" y="13157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7" name="Google Shape;1467;p118"/>
          <p:cNvSpPr/>
          <p:nvPr/>
        </p:nvSpPr>
        <p:spPr>
          <a:xfrm>
            <a:off x="1032618" y="15527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8" name="Google Shape;1468;p118"/>
          <p:cNvSpPr/>
          <p:nvPr/>
        </p:nvSpPr>
        <p:spPr>
          <a:xfrm>
            <a:off x="1032618" y="17897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9" name="Google Shape;1469;p118"/>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0" name="Google Shape;1470;p118"/>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1" name="Google Shape;1471;p118"/>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2" name="Google Shape;1472;p118"/>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3" name="Google Shape;1473;p118"/>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4" name="Google Shape;1474;p118"/>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5" name="Google Shape;1475;p118"/>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6" name="Google Shape;1476;p118"/>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7" name="Google Shape;1477;p118"/>
          <p:cNvSpPr/>
          <p:nvPr/>
        </p:nvSpPr>
        <p:spPr>
          <a:xfrm>
            <a:off x="185260" y="7597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solidFill>
                  <a:schemeClr val="accent1"/>
                </a:solidFill>
              </a:rPr>
              <a:t>Where exactly is the issue?</a:t>
            </a:r>
            <a:endParaRPr dirty="0">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186</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76048" y="1948433"/>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204161" y="1673815"/>
            <a:ext cx="451418" cy="351617"/>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5794012" y="2519734"/>
            <a:ext cx="451418" cy="351617"/>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7581865" y="2020506"/>
            <a:ext cx="451418" cy="351617"/>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3826767" y="2802704"/>
            <a:ext cx="451418" cy="351617"/>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2411096" y="3395752"/>
            <a:ext cx="451418" cy="351617"/>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2754572" y="1222874"/>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Where’s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143210" y="1145691"/>
            <a:ext cx="2363944" cy="3402916"/>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4828295" y="1453149"/>
            <a:ext cx="330160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5238510" y="-5204749"/>
            <a:ext cx="3559924" cy="9527003"/>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143210" y="-5431103"/>
            <a:ext cx="6932723" cy="9979710"/>
          </a:xfrm>
          <a:prstGeom prst="rect">
            <a:avLst/>
          </a:prstGeom>
          <a:noFill/>
          <a:ln>
            <a:noFill/>
          </a:ln>
        </p:spPr>
      </p:pic>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5341087" y="2959784"/>
            <a:ext cx="875639" cy="68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189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24525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027920"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8998" y="1692301"/>
            <a:ext cx="346769" cy="346769"/>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5502" y="2301318"/>
            <a:ext cx="346769" cy="346769"/>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558986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6422516"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0051" y="1695367"/>
            <a:ext cx="346769" cy="346769"/>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947" y="2333212"/>
            <a:ext cx="346769" cy="346769"/>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955348"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2</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955348"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927" y="3225083"/>
            <a:ext cx="203597" cy="203597"/>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5494960"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1</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5494961"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5540" y="3225083"/>
            <a:ext cx="203597" cy="203597"/>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1680090" y="2384009"/>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6175528"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80" name="Google Shape;880;p80"/>
          <p:cNvSpPr txBox="1">
            <a:spLocks noGrp="1"/>
          </p:cNvSpPr>
          <p:nvPr>
            <p:ph type="title"/>
          </p:nvPr>
        </p:nvSpPr>
        <p:spPr>
          <a:prstGeom prst="rect">
            <a:avLst/>
          </a:prstGeom>
        </p:spPr>
        <p:txBody>
          <a:bodyPr spcFirstLastPara="1" wrap="square" lIns="0" tIns="0" rIns="0" bIns="0" anchor="ctr" anchorCtr="0">
            <a:noAutofit/>
          </a:bodyPr>
          <a:lstStyle/>
          <a:p>
            <a:r>
              <a:rPr lang="en"/>
              <a:t>DBT Tests</a:t>
            </a:r>
            <a:endParaRPr/>
          </a:p>
          <a:p>
            <a:r>
              <a:rPr lang="en" sz="1350">
                <a:solidFill>
                  <a:srgbClr val="808080"/>
                </a:solidFill>
              </a:rPr>
              <a:t>(Data Build Tool)</a:t>
            </a:r>
            <a:endParaRPr sz="1350">
              <a:solidFill>
                <a:srgbClr val="808080"/>
              </a:solidFill>
            </a:endParaRPr>
          </a:p>
        </p:txBody>
      </p:sp>
      <p:sp>
        <p:nvSpPr>
          <p:cNvPr id="881" name="Google Shape;881;p80"/>
          <p:cNvSpPr txBox="1">
            <a:spLocks noGrp="1"/>
          </p:cNvSpPr>
          <p:nvPr>
            <p:ph type="subTitle" idx="1"/>
          </p:nvPr>
        </p:nvSpPr>
        <p:spPr>
          <a:xfrm>
            <a:off x="574798" y="1052477"/>
            <a:ext cx="7994475" cy="437625"/>
          </a:xfrm>
          <a:prstGeom prst="rect">
            <a:avLst/>
          </a:prstGeom>
        </p:spPr>
        <p:txBody>
          <a:bodyPr spcFirstLastPara="1" wrap="square" lIns="0" tIns="0" rIns="0" bIns="0" anchor="t" anchorCtr="0">
            <a:noAutofit/>
          </a:bodyPr>
          <a:lstStyle/>
          <a:p>
            <a:pPr marL="0" indent="0"/>
            <a:r>
              <a:rPr lang="en"/>
              <a:t>Ensure our code behaves as expected in production</a:t>
            </a:r>
            <a:endParaRPr/>
          </a:p>
        </p:txBody>
      </p:sp>
      <p:sp>
        <p:nvSpPr>
          <p:cNvPr id="882" name="Google Shape;882;p80"/>
          <p:cNvSpPr txBox="1">
            <a:spLocks noGrp="1"/>
          </p:cNvSpPr>
          <p:nvPr>
            <p:ph type="body" idx="2"/>
          </p:nvPr>
        </p:nvSpPr>
        <p:spPr>
          <a:xfrm>
            <a:off x="574782" y="1962994"/>
            <a:ext cx="3665250" cy="2007000"/>
          </a:xfrm>
          <a:prstGeom prst="rect">
            <a:avLst/>
          </a:prstGeom>
        </p:spPr>
        <p:txBody>
          <a:bodyPr spcFirstLastPara="1" wrap="square" lIns="0" tIns="0" rIns="0" bIns="0" anchor="t" anchorCtr="0">
            <a:noAutofit/>
          </a:bodyPr>
          <a:lstStyle/>
          <a:p>
            <a:pPr marL="0" indent="0">
              <a:lnSpc>
                <a:spcPct val="100000"/>
              </a:lnSpc>
              <a:spcBef>
                <a:spcPts val="0"/>
              </a:spcBef>
              <a:buNone/>
            </a:pPr>
            <a:r>
              <a:rPr lang="en" sz="1500" dirty="0">
                <a:solidFill>
                  <a:schemeClr val="accent1"/>
                </a:solidFill>
                <a:ea typeface="Courier New"/>
                <a:cs typeface="Courier New"/>
                <a:sym typeface="Courier New"/>
              </a:rPr>
              <a:t>Generic Test:</a:t>
            </a:r>
            <a:endParaRPr sz="1725" dirty="0">
              <a:solidFill>
                <a:schemeClr val="accent1"/>
              </a:solidFill>
              <a:ea typeface="Courier New"/>
              <a:cs typeface="Courier New"/>
              <a:sym typeface="Courier New"/>
            </a:endParaRPr>
          </a:p>
          <a:p>
            <a:pPr marL="0" indent="0">
              <a:lnSpc>
                <a:spcPct val="100000"/>
              </a:lnSpc>
              <a:spcBef>
                <a:spcPts val="0"/>
              </a:spcBef>
              <a:buNone/>
            </a:pPr>
            <a:endParaRPr sz="1200" dirty="0">
              <a:solidFill>
                <a:srgbClr val="FFCB8B"/>
              </a:solidFill>
              <a:ea typeface="Courier New"/>
              <a:cs typeface="Courier New"/>
              <a:sym typeface="Courier New"/>
            </a:endParaRPr>
          </a:p>
          <a:p>
            <a:pPr marL="0" indent="0">
              <a:lnSpc>
                <a:spcPct val="100000"/>
              </a:lnSpc>
              <a:spcBef>
                <a:spcPts val="0"/>
              </a:spcBef>
              <a:buNone/>
            </a:pPr>
            <a:r>
              <a:rPr lang="en" sz="1200" dirty="0">
                <a:solidFill>
                  <a:schemeClr val="accent3"/>
                </a:solidFill>
                <a:ea typeface="Courier New"/>
                <a:cs typeface="Courier New"/>
                <a:sym typeface="Courier New"/>
              </a:rPr>
              <a:t>models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pandemic_recovery</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columns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business_id</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tests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200" dirty="0" err="1">
                <a:ea typeface="Courier New"/>
                <a:cs typeface="Courier New"/>
                <a:sym typeface="Courier New"/>
              </a:rPr>
              <a:t>not_null</a:t>
            </a:r>
            <a:endParaRPr sz="1200" dirty="0">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ea typeface="Courier New"/>
                <a:cs typeface="Courier New"/>
                <a:sym typeface="Courier New"/>
              </a:rPr>
              <a:t> unique</a:t>
            </a:r>
            <a:endParaRPr sz="1200" dirty="0">
              <a:ea typeface="Courier New"/>
              <a:cs typeface="Courier New"/>
              <a:sym typeface="Courier New"/>
            </a:endParaRPr>
          </a:p>
          <a:p>
            <a:pPr marL="0" indent="0">
              <a:lnSpc>
                <a:spcPct val="100000"/>
              </a:lnSpc>
              <a:spcBef>
                <a:spcPts val="0"/>
              </a:spcBef>
              <a:buNone/>
            </a:pPr>
            <a:r>
              <a:rPr lang="en" sz="1500" dirty="0">
                <a:ea typeface="Courier New"/>
                <a:cs typeface="Courier New"/>
                <a:sym typeface="Courier New"/>
              </a:rPr>
              <a:t> 	  </a:t>
            </a:r>
            <a:endParaRPr dirty="0"/>
          </a:p>
        </p:txBody>
      </p:sp>
      <p:sp>
        <p:nvSpPr>
          <p:cNvPr id="879" name="Google Shape;879;p8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190</a:t>
            </a:fld>
            <a:endParaRPr dirty="0"/>
          </a:p>
        </p:txBody>
      </p:sp>
      <p:sp>
        <p:nvSpPr>
          <p:cNvPr id="883" name="Google Shape;883;p80"/>
          <p:cNvSpPr txBox="1">
            <a:spLocks noGrp="1"/>
          </p:cNvSpPr>
          <p:nvPr>
            <p:ph type="body" idx="4294967295"/>
          </p:nvPr>
        </p:nvSpPr>
        <p:spPr>
          <a:xfrm>
            <a:off x="5478066" y="1910954"/>
            <a:ext cx="3664744" cy="2007394"/>
          </a:xfrm>
          <a:prstGeom prst="rect">
            <a:avLst/>
          </a:prstGeom>
        </p:spPr>
        <p:txBody>
          <a:bodyPr spcFirstLastPara="1" wrap="square" lIns="0" tIns="0" rIns="0" bIns="0" anchor="t" anchorCtr="0">
            <a:noAutofit/>
          </a:bodyPr>
          <a:lstStyle/>
          <a:p>
            <a:pPr marL="0" indent="0">
              <a:spcBef>
                <a:spcPts val="0"/>
              </a:spcBef>
              <a:buNone/>
            </a:pPr>
            <a:r>
              <a:rPr lang="en" sz="1500" dirty="0">
                <a:solidFill>
                  <a:schemeClr val="accent1"/>
                </a:solidFill>
                <a:ea typeface="Courier New"/>
                <a:cs typeface="Courier New"/>
                <a:sym typeface="Courier New"/>
              </a:rPr>
              <a:t>Specific Test:</a:t>
            </a:r>
            <a:endParaRPr sz="1500" dirty="0">
              <a:solidFill>
                <a:schemeClr val="accent1"/>
              </a:solidFill>
              <a:ea typeface="Courier New"/>
              <a:cs typeface="Courier New"/>
              <a:sym typeface="Courier New"/>
            </a:endParaRPr>
          </a:p>
          <a:p>
            <a:pPr marL="0" indent="0">
              <a:spcBef>
                <a:spcPts val="0"/>
              </a:spcBef>
              <a:buNone/>
            </a:pPr>
            <a:endParaRPr sz="1200" dirty="0">
              <a:solidFill>
                <a:srgbClr val="FFCB8B"/>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select</a:t>
            </a:r>
            <a:endParaRPr sz="1200" dirty="0">
              <a:solidFill>
                <a:schemeClr val="accent3"/>
              </a:solidFill>
              <a:ea typeface="Courier New"/>
              <a:cs typeface="Courier New"/>
              <a:sym typeface="Courier New"/>
            </a:endParaRPr>
          </a:p>
          <a:p>
            <a:pPr marL="0" indent="0">
              <a:spcBef>
                <a:spcPts val="0"/>
              </a:spcBef>
              <a:buNone/>
            </a:pPr>
            <a:r>
              <a:rPr lang="en" sz="1200" dirty="0">
                <a:solidFill>
                  <a:srgbClr val="FFCB8B"/>
                </a:solidFill>
                <a:ea typeface="Courier New"/>
                <a:cs typeface="Courier New"/>
                <a:sym typeface="Courier New"/>
              </a:rPr>
              <a:t>  </a:t>
            </a: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business_id</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spcBef>
                <a:spcPts val="0"/>
              </a:spcBef>
              <a:buNone/>
            </a:pP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num_interactions</a:t>
            </a:r>
            <a:endParaRPr sz="1200" dirty="0">
              <a:solidFill>
                <a:schemeClr val="dk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from </a:t>
            </a:r>
            <a:r>
              <a:rPr lang="en" sz="1200" dirty="0">
                <a:solidFill>
                  <a:schemeClr val="lt2"/>
                </a:solidFill>
                <a:ea typeface="Courier New"/>
                <a:cs typeface="Courier New"/>
                <a:sym typeface="Courier New"/>
              </a:rPr>
              <a:t>{{ ref</a:t>
            </a:r>
            <a:r>
              <a:rPr lang="en" sz="1200" dirty="0">
                <a:solidFill>
                  <a:srgbClr val="C792EA"/>
                </a:solidFill>
                <a:ea typeface="Courier New"/>
                <a:cs typeface="Courier New"/>
                <a:sym typeface="Courier New"/>
              </a:rPr>
              <a:t>(</a:t>
            </a:r>
            <a:r>
              <a:rPr lang="en" sz="1200" dirty="0">
                <a:solidFill>
                  <a:schemeClr val="accent5"/>
                </a:solidFill>
                <a:ea typeface="Courier New"/>
                <a:cs typeface="Courier New"/>
                <a:sym typeface="Courier New"/>
              </a:rPr>
              <a:t>'</a:t>
            </a:r>
            <a:r>
              <a:rPr lang="en" sz="1200" dirty="0" err="1">
                <a:solidFill>
                  <a:schemeClr val="accent5"/>
                </a:solidFill>
                <a:ea typeface="Courier New"/>
                <a:cs typeface="Courier New"/>
                <a:sym typeface="Courier New"/>
              </a:rPr>
              <a:t>pandemic_recovery</a:t>
            </a:r>
            <a:r>
              <a:rPr lang="en" sz="1200" dirty="0">
                <a:solidFill>
                  <a:schemeClr val="accent5"/>
                </a:solidFill>
                <a:ea typeface="Courier New"/>
                <a:cs typeface="Courier New"/>
                <a:sym typeface="Courier New"/>
              </a:rPr>
              <a:t>'</a:t>
            </a:r>
            <a:r>
              <a:rPr lang="en" sz="1200" dirty="0">
                <a:solidFill>
                  <a:srgbClr val="C792EA"/>
                </a:solidFill>
                <a:ea typeface="Courier New"/>
                <a:cs typeface="Courier New"/>
                <a:sym typeface="Courier New"/>
              </a:rPr>
              <a:t>)</a:t>
            </a:r>
            <a:r>
              <a:rPr lang="en" sz="1200" dirty="0">
                <a:solidFill>
                  <a:schemeClr val="lt2"/>
                </a:solidFill>
                <a:ea typeface="Courier New"/>
                <a:cs typeface="Courier New"/>
                <a:sym typeface="Courier New"/>
              </a:rPr>
              <a:t>}}</a:t>
            </a:r>
            <a:endParaRPr sz="1200" dirty="0">
              <a:solidFill>
                <a:schemeClr val="lt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where</a:t>
            </a:r>
            <a:r>
              <a:rPr lang="en" sz="1200" dirty="0">
                <a:solidFill>
                  <a:srgbClr val="FFC66D"/>
                </a:solidFill>
                <a:ea typeface="Courier New"/>
                <a:cs typeface="Courier New"/>
                <a:sym typeface="Courier New"/>
              </a:rPr>
              <a:t> </a:t>
            </a:r>
            <a:r>
              <a:rPr lang="en" sz="1200" dirty="0" err="1">
                <a:ea typeface="Courier New"/>
                <a:cs typeface="Courier New"/>
                <a:sym typeface="Courier New"/>
              </a:rPr>
              <a:t>num_interactions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r>
              <a:rPr lang="en" sz="1200" dirty="0">
                <a:ea typeface="Courier New"/>
                <a:cs typeface="Courier New"/>
                <a:sym typeface="Courier New"/>
              </a:rPr>
              <a:t> </a:t>
            </a:r>
            <a:endParaRPr sz="1200" dirty="0">
              <a:ea typeface="Courier New"/>
              <a:cs typeface="Courier New"/>
              <a:sym typeface="Courier New"/>
            </a:endParaRPr>
          </a:p>
          <a:p>
            <a:pPr marL="0" indent="342900">
              <a:spcBef>
                <a:spcPts val="0"/>
              </a:spcBef>
              <a:buNone/>
            </a:pPr>
            <a:r>
              <a:rPr lang="en" sz="1200" dirty="0" err="1">
                <a:ea typeface="Courier New"/>
                <a:cs typeface="Courier New"/>
                <a:sym typeface="Courier New"/>
              </a:rPr>
              <a:t>num_reviews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num_checkins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num_tips</a:t>
            </a:r>
            <a:endParaRPr sz="1200" dirty="0">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r>
              <a:rPr lang="en" sz="1500" dirty="0">
                <a:ea typeface="Courier New"/>
                <a:cs typeface="Courier New"/>
                <a:sym typeface="Courier New"/>
              </a:rPr>
              <a:t> 	  </a:t>
            </a:r>
            <a:endParaRPr dirty="0"/>
          </a:p>
        </p:txBody>
      </p:sp>
      <p:sp>
        <p:nvSpPr>
          <p:cNvPr id="884" name="Google Shape;884;p8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191</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Mono" panose="020B0509040201040103" pitchFamily="49" charset="77"/>
                <a:ea typeface="DM Sans"/>
                <a:cs typeface="DM Sans"/>
                <a:sym typeface="DM Sans"/>
              </a:rPr>
              <a:t>5 days</a:t>
            </a:r>
            <a:r>
              <a:rPr lang="en" sz="4200" dirty="0">
                <a:latin typeface="DM Mono" panose="020B0509040201040103" pitchFamily="49" charset="77"/>
                <a:ea typeface="DM Sans"/>
                <a:cs typeface="DM Sans"/>
                <a:sym typeface="DM Sans"/>
              </a:rPr>
              <a:t> to find the bug, </a:t>
            </a:r>
            <a:endParaRPr sz="4200" dirty="0">
              <a:latin typeface="DM Mono" panose="020B0509040201040103" pitchFamily="49"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4766642" y="214159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4572309"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3815942"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3297053"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2540451"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793867" y="2044976"/>
            <a:ext cx="742511" cy="276999"/>
          </a:xfrm>
          <a:prstGeom prst="rect">
            <a:avLst/>
          </a:prstGeom>
          <a:noFill/>
        </p:spPr>
        <p:txBody>
          <a:bodyPr wrap="none" rtlCol="0">
            <a:spAutoFit/>
          </a:bodyPr>
          <a:lstStyle/>
          <a:p>
            <a:r>
              <a:rPr lang="en-US" sz="12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793866" y="3089745"/>
            <a:ext cx="1579278" cy="276999"/>
          </a:xfrm>
          <a:prstGeom prst="rect">
            <a:avLst/>
          </a:prstGeom>
          <a:noFill/>
        </p:spPr>
        <p:txBody>
          <a:bodyPr wrap="none" rtlCol="0">
            <a:spAutoFit/>
          </a:bodyPr>
          <a:lstStyle/>
          <a:p>
            <a:r>
              <a:rPr lang="en-US" sz="12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094944" y="1898107"/>
            <a:ext cx="1824" cy="1579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2548426" y="3574265"/>
            <a:ext cx="556563" cy="276999"/>
          </a:xfrm>
          <a:prstGeom prst="rect">
            <a:avLst/>
          </a:prstGeom>
          <a:noFill/>
        </p:spPr>
        <p:txBody>
          <a:bodyPr wrap="none" rtlCol="0">
            <a:spAutoFit/>
          </a:bodyPr>
          <a:lstStyle/>
          <a:p>
            <a:r>
              <a:rPr lang="en-US" sz="12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flipV="1">
            <a:off x="3104989" y="3701223"/>
            <a:ext cx="3052813" cy="1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094943" y="2171933"/>
            <a:ext cx="45348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2653501" y="3225484"/>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3290160" y="2165555"/>
            <a:ext cx="53140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4565417" y="2161318"/>
            <a:ext cx="207308"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2535405" y="322523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3929639" y="3224216"/>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3811292" y="322445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4761879" y="3222789"/>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4880311" y="3225428"/>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5522698" y="3224421"/>
            <a:ext cx="5753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5580234" y="3226379"/>
            <a:ext cx="642387" cy="185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192</a:t>
            </a:fld>
            <a:endParaRPr dirty="0"/>
          </a:p>
        </p:txBody>
      </p:sp>
      <p:pic>
        <p:nvPicPr>
          <p:cNvPr id="873" name="Google Shape;873;p79"/>
          <p:cNvPicPr preferRelativeResize="0"/>
          <p:nvPr/>
        </p:nvPicPr>
        <p:blipFill>
          <a:blip r:embed="rId3">
            <a:alphaModFix/>
          </a:blip>
          <a:stretch>
            <a:fillRect/>
          </a:stretch>
        </p:blipFill>
        <p:spPr>
          <a:xfrm>
            <a:off x="825798" y="647194"/>
            <a:ext cx="10514699" cy="3501488"/>
          </a:xfrm>
          <a:prstGeom prst="rect">
            <a:avLst/>
          </a:prstGeom>
          <a:noFill/>
          <a:ln>
            <a:noFill/>
          </a:ln>
        </p:spPr>
      </p:pic>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193</a:t>
            </a:fld>
            <a:endParaRPr dirty="0"/>
          </a:p>
        </p:txBody>
      </p:sp>
      <p:grpSp>
        <p:nvGrpSpPr>
          <p:cNvPr id="811" name="Google Shape;811;p77"/>
          <p:cNvGrpSpPr/>
          <p:nvPr/>
        </p:nvGrpSpPr>
        <p:grpSpPr>
          <a:xfrm>
            <a:off x="906162" y="1385260"/>
            <a:ext cx="7232408" cy="2372854"/>
            <a:chOff x="1264714" y="1068250"/>
            <a:chExt cx="9643211" cy="3163805"/>
          </a:xfrm>
        </p:grpSpPr>
        <p:grpSp>
          <p:nvGrpSpPr>
            <p:cNvPr id="812" name="Google Shape;812;p77"/>
            <p:cNvGrpSpPr/>
            <p:nvPr/>
          </p:nvGrpSpPr>
          <p:grpSpPr>
            <a:xfrm>
              <a:off x="1264714" y="1068250"/>
              <a:ext cx="9504011" cy="1169522"/>
              <a:chOff x="1264714" y="1068250"/>
              <a:chExt cx="9504011" cy="1169522"/>
            </a:xfrm>
          </p:grpSpPr>
          <p:sp>
            <p:nvSpPr>
              <p:cNvPr id="813" name="Google Shape;813;p77"/>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1169522"/>
              <a:chOff x="1264714" y="3062533"/>
              <a:chExt cx="9643211" cy="1169522"/>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Confidence Inspiring</a:t>
                </a:r>
                <a:endParaRPr sz="1050" dirty="0">
                  <a:latin typeface="DM Sans" pitchFamily="2" charset="77"/>
                </a:endParaRPr>
              </a:p>
            </p:txBody>
          </p:sp>
        </p:grpSp>
        <p:grpSp>
          <p:nvGrpSpPr>
            <p:cNvPr id="821" name="Google Shape;821;p77"/>
            <p:cNvGrpSpPr/>
            <p:nvPr/>
          </p:nvGrpSpPr>
          <p:grpSpPr>
            <a:xfrm>
              <a:off x="1264714" y="2065392"/>
              <a:ext cx="9643211" cy="1169522"/>
              <a:chOff x="1264714" y="2065392"/>
              <a:chExt cx="9643211" cy="1169522"/>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Fast</a:t>
                </a:r>
                <a:endParaRPr sz="1050" dirty="0">
                  <a:latin typeface="DM Sans" pitchFamily="2" charset="77"/>
                </a:endParaRPr>
              </a:p>
            </p:txBody>
          </p:sp>
        </p:grpSp>
      </p:grpSp>
      <p:sp>
        <p:nvSpPr>
          <p:cNvPr id="825" name="Google Shape;825;p77"/>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Efficient tests are:</a:t>
            </a:r>
            <a:endParaRPr sz="4800" dirty="0">
              <a:solidFill>
                <a:schemeClr val="accent3"/>
              </a:solidFill>
              <a:latin typeface="DM Sans" pitchFamily="2" charset="77"/>
              <a:ea typeface="DM Sans"/>
              <a:cs typeface="DM Sans"/>
              <a:sym typeface="DM Sans"/>
            </a:endParaRPr>
          </a:p>
        </p:txBody>
      </p:sp>
      <p:sp>
        <p:nvSpPr>
          <p:cNvPr id="826" name="Google Shape;826;p77"/>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Easy to write</a:t>
            </a:r>
            <a:endParaRPr sz="4800" dirty="0">
              <a:solidFill>
                <a:schemeClr val="accent3"/>
              </a:solidFill>
              <a:latin typeface="DM Sans" pitchFamily="2" charset="77"/>
              <a:ea typeface="DM Sans"/>
              <a:cs typeface="DM Sans"/>
              <a:sym typeface="DM Sans"/>
            </a:endParaRPr>
          </a:p>
        </p:txBody>
      </p:sp>
      <p:grpSp>
        <p:nvGrpSpPr>
          <p:cNvPr id="827" name="Google Shape;827;p77"/>
          <p:cNvGrpSpPr/>
          <p:nvPr/>
        </p:nvGrpSpPr>
        <p:grpSpPr>
          <a:xfrm>
            <a:off x="906152" y="3867244"/>
            <a:ext cx="388350" cy="38835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900153" y="1623025"/>
            <a:ext cx="400389" cy="401360"/>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900153" y="3116435"/>
            <a:ext cx="400389" cy="401360"/>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900134" y="2365610"/>
            <a:ext cx="400389" cy="401360"/>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900153" y="3867250"/>
            <a:ext cx="400389" cy="401360"/>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194</a:t>
            </a:fld>
            <a:endParaRPr dirty="0"/>
          </a:p>
        </p:txBody>
      </p:sp>
      <p:grpSp>
        <p:nvGrpSpPr>
          <p:cNvPr id="620" name="Google Shape;620;p73"/>
          <p:cNvGrpSpPr/>
          <p:nvPr/>
        </p:nvGrpSpPr>
        <p:grpSpPr>
          <a:xfrm>
            <a:off x="906162" y="1385260"/>
            <a:ext cx="7128008" cy="877141"/>
            <a:chOff x="1264714" y="1068250"/>
            <a:chExt cx="9504011" cy="1169522"/>
          </a:xfrm>
        </p:grpSpPr>
        <p:sp>
          <p:nvSpPr>
            <p:cNvPr id="621" name="Google Shape;621;p73"/>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906162" y="2880973"/>
            <a:ext cx="7232408" cy="1615805"/>
            <a:chOff x="1264714" y="3062533"/>
            <a:chExt cx="9643211" cy="2154407"/>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29" name="Google Shape;629;p73"/>
          <p:cNvGrpSpPr/>
          <p:nvPr/>
        </p:nvGrpSpPr>
        <p:grpSpPr>
          <a:xfrm>
            <a:off x="906162" y="2133116"/>
            <a:ext cx="7232408" cy="877141"/>
            <a:chOff x="1264714" y="2065392"/>
            <a:chExt cx="9643211" cy="1169522"/>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33" name="Google Shape;633;p73"/>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6" name="Google Shape;636;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8" name="Google Shape;638;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900153" y="3867250"/>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0" name="Google Shape;640;p73"/>
          <p:cNvSpPr txBox="1"/>
          <p:nvPr/>
        </p:nvSpPr>
        <p:spPr>
          <a:xfrm>
            <a:off x="953042" y="3969333"/>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906133" y="3115163"/>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2" name="Google Shape;642;p73"/>
          <p:cNvSpPr txBox="1"/>
          <p:nvPr/>
        </p:nvSpPr>
        <p:spPr>
          <a:xfrm>
            <a:off x="957441" y="3210468"/>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900134" y="3115169"/>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4" name="Google Shape;644;p73"/>
          <p:cNvSpPr txBox="1"/>
          <p:nvPr/>
        </p:nvSpPr>
        <p:spPr>
          <a:xfrm>
            <a:off x="953023" y="3217252"/>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906114" y="2371079"/>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6" name="Google Shape;646;p73"/>
          <p:cNvSpPr txBox="1"/>
          <p:nvPr/>
        </p:nvSpPr>
        <p:spPr>
          <a:xfrm>
            <a:off x="957422" y="2466384"/>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900116" y="2371085"/>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8" name="Google Shape;648;p73"/>
          <p:cNvSpPr txBox="1"/>
          <p:nvPr/>
        </p:nvSpPr>
        <p:spPr>
          <a:xfrm>
            <a:off x="953005" y="2473168"/>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906095" y="1623000"/>
            <a:ext cx="388350" cy="38835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900097" y="1623007"/>
            <a:ext cx="400389" cy="401360"/>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630516" y="2190525"/>
            <a:ext cx="7403625" cy="23352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656" name="Google Shape;656;p7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195</a:t>
            </a:fld>
            <a:endParaRPr dirty="0"/>
          </a:p>
        </p:txBody>
      </p:sp>
      <p:grpSp>
        <p:nvGrpSpPr>
          <p:cNvPr id="662" name="Google Shape;662;p74"/>
          <p:cNvGrpSpPr/>
          <p:nvPr/>
        </p:nvGrpSpPr>
        <p:grpSpPr>
          <a:xfrm>
            <a:off x="906162" y="1385260"/>
            <a:ext cx="7128008" cy="877141"/>
            <a:chOff x="1264714" y="1068250"/>
            <a:chExt cx="9504011" cy="1169522"/>
          </a:xfrm>
        </p:grpSpPr>
        <p:sp>
          <p:nvSpPr>
            <p:cNvPr id="663" name="Google Shape;663;p74"/>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906162" y="2880973"/>
            <a:ext cx="7232408" cy="1615805"/>
            <a:chOff x="1264714" y="3062533"/>
            <a:chExt cx="9643211" cy="2154407"/>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71" name="Google Shape;671;p74"/>
          <p:cNvGrpSpPr/>
          <p:nvPr/>
        </p:nvGrpSpPr>
        <p:grpSpPr>
          <a:xfrm>
            <a:off x="906162" y="2133116"/>
            <a:ext cx="7232408" cy="877141"/>
            <a:chOff x="1264714" y="2065392"/>
            <a:chExt cx="9643211" cy="1169522"/>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75" name="Google Shape;675;p74"/>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906152" y="3867244"/>
            <a:ext cx="388350" cy="38835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906152" y="3867244"/>
            <a:ext cx="388350" cy="38835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900153" y="3867250"/>
            <a:ext cx="400389" cy="401360"/>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906133" y="3115163"/>
            <a:ext cx="388350" cy="38835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900134" y="3115169"/>
            <a:ext cx="400389" cy="401360"/>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906114" y="2371079"/>
            <a:ext cx="388350" cy="38835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900116" y="2371085"/>
            <a:ext cx="400389" cy="401360"/>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906095" y="1623000"/>
            <a:ext cx="388350" cy="38835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900097" y="1623007"/>
            <a:ext cx="400389" cy="401360"/>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630516" y="2952975"/>
            <a:ext cx="7403625" cy="157275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5" name="Google Shape;705;p74"/>
          <p:cNvSpPr/>
          <p:nvPr/>
        </p:nvSpPr>
        <p:spPr>
          <a:xfrm>
            <a:off x="733791" y="1531969"/>
            <a:ext cx="7403625" cy="7305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6" name="Google Shape;706;p7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196</a:t>
            </a:fld>
            <a:endParaRPr dirty="0"/>
          </a:p>
        </p:txBody>
      </p:sp>
      <p:grpSp>
        <p:nvGrpSpPr>
          <p:cNvPr id="712" name="Google Shape;712;p75"/>
          <p:cNvGrpSpPr/>
          <p:nvPr/>
        </p:nvGrpSpPr>
        <p:grpSpPr>
          <a:xfrm>
            <a:off x="906162" y="1385260"/>
            <a:ext cx="7128008" cy="877141"/>
            <a:chOff x="1264714" y="1068250"/>
            <a:chExt cx="9504011" cy="1169522"/>
          </a:xfrm>
        </p:grpSpPr>
        <p:sp>
          <p:nvSpPr>
            <p:cNvPr id="713" name="Google Shape;713;p75"/>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906162" y="2880973"/>
            <a:ext cx="7232408" cy="1615805"/>
            <a:chOff x="1264714" y="3062533"/>
            <a:chExt cx="9643211" cy="2154407"/>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21" name="Google Shape;721;p75"/>
          <p:cNvGrpSpPr/>
          <p:nvPr/>
        </p:nvGrpSpPr>
        <p:grpSpPr>
          <a:xfrm>
            <a:off x="906162" y="2133116"/>
            <a:ext cx="7232408" cy="877141"/>
            <a:chOff x="1264714" y="2065392"/>
            <a:chExt cx="9643211" cy="1169522"/>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25" name="Google Shape;725;p75"/>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906152" y="3867244"/>
            <a:ext cx="388350" cy="38835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906152" y="3867244"/>
            <a:ext cx="388350" cy="38835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900153" y="3867250"/>
            <a:ext cx="400389" cy="401360"/>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906133" y="3115163"/>
            <a:ext cx="388350" cy="38835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900134" y="3115169"/>
            <a:ext cx="400389" cy="401360"/>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906114" y="2371079"/>
            <a:ext cx="388350" cy="38835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900116" y="2371085"/>
            <a:ext cx="400389" cy="401360"/>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906095" y="1623000"/>
            <a:ext cx="388350" cy="38835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900097" y="1623007"/>
            <a:ext cx="400389" cy="401360"/>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630516" y="3758250"/>
            <a:ext cx="7403625" cy="7674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5" name="Google Shape;755;p75"/>
          <p:cNvSpPr/>
          <p:nvPr/>
        </p:nvSpPr>
        <p:spPr>
          <a:xfrm>
            <a:off x="733791" y="1531969"/>
            <a:ext cx="7403625" cy="1349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6" name="Google Shape;756;p7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197</a:t>
            </a:fld>
            <a:endParaRPr dirty="0"/>
          </a:p>
        </p:txBody>
      </p:sp>
      <p:grpSp>
        <p:nvGrpSpPr>
          <p:cNvPr id="762" name="Google Shape;762;p76"/>
          <p:cNvGrpSpPr/>
          <p:nvPr/>
        </p:nvGrpSpPr>
        <p:grpSpPr>
          <a:xfrm>
            <a:off x="906162" y="1385260"/>
            <a:ext cx="7128008" cy="877141"/>
            <a:chOff x="1264714" y="1068250"/>
            <a:chExt cx="9504011" cy="1169522"/>
          </a:xfrm>
        </p:grpSpPr>
        <p:sp>
          <p:nvSpPr>
            <p:cNvPr id="763" name="Google Shape;763;p76"/>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906162" y="2880973"/>
            <a:ext cx="7232408" cy="1615805"/>
            <a:chOff x="1264714" y="3062533"/>
            <a:chExt cx="9643211" cy="2154407"/>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71" name="Google Shape;771;p76"/>
          <p:cNvGrpSpPr/>
          <p:nvPr/>
        </p:nvGrpSpPr>
        <p:grpSpPr>
          <a:xfrm>
            <a:off x="906162" y="2133116"/>
            <a:ext cx="7232408" cy="877141"/>
            <a:chOff x="1264714" y="2065392"/>
            <a:chExt cx="9643211" cy="1169522"/>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75" name="Google Shape;775;p76"/>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906152" y="3867244"/>
            <a:ext cx="388350" cy="38835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906152" y="3867244"/>
            <a:ext cx="388350" cy="38835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900153" y="3867250"/>
            <a:ext cx="400389" cy="401360"/>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906133" y="3115163"/>
            <a:ext cx="388350" cy="38835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900134" y="3115169"/>
            <a:ext cx="400389" cy="401360"/>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906114" y="2371079"/>
            <a:ext cx="388350" cy="38835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900116" y="2371085"/>
            <a:ext cx="400389" cy="401360"/>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906095" y="1623000"/>
            <a:ext cx="388350" cy="38835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900097" y="1623007"/>
            <a:ext cx="400389" cy="401360"/>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733791" y="1531969"/>
            <a:ext cx="7403625" cy="22263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05" name="Google Shape;805;p7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198</a:t>
            </a:fld>
            <a:endParaRPr dirty="0"/>
          </a:p>
        </p:txBody>
      </p:sp>
      <p:grpSp>
        <p:nvGrpSpPr>
          <p:cNvPr id="848" name="Google Shape;848;p78"/>
          <p:cNvGrpSpPr/>
          <p:nvPr/>
        </p:nvGrpSpPr>
        <p:grpSpPr>
          <a:xfrm>
            <a:off x="906162" y="1385260"/>
            <a:ext cx="7232408" cy="3111518"/>
            <a:chOff x="1264714" y="1068250"/>
            <a:chExt cx="9643211" cy="4148690"/>
          </a:xfrm>
        </p:grpSpPr>
        <p:grpSp>
          <p:nvGrpSpPr>
            <p:cNvPr id="849" name="Google Shape;849;p78"/>
            <p:cNvGrpSpPr/>
            <p:nvPr/>
          </p:nvGrpSpPr>
          <p:grpSpPr>
            <a:xfrm>
              <a:off x="1264714" y="1068250"/>
              <a:ext cx="9504011" cy="1169522"/>
              <a:chOff x="1264714" y="1068250"/>
              <a:chExt cx="9504011" cy="1169522"/>
            </a:xfrm>
          </p:grpSpPr>
          <p:sp>
            <p:nvSpPr>
              <p:cNvPr id="850" name="Google Shape;850;p78"/>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7"/>
              <a:chOff x="1264714" y="3062533"/>
              <a:chExt cx="9643211" cy="2154407"/>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858" name="Google Shape;858;p78"/>
            <p:cNvGrpSpPr/>
            <p:nvPr/>
          </p:nvGrpSpPr>
          <p:grpSpPr>
            <a:xfrm>
              <a:off x="1264714" y="2065392"/>
              <a:ext cx="9643211" cy="1169522"/>
              <a:chOff x="1264714" y="2065392"/>
              <a:chExt cx="9643211" cy="1169522"/>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grpSp>
      <p:sp>
        <p:nvSpPr>
          <p:cNvPr id="862" name="Google Shape;862;p78"/>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Our tests are:</a:t>
            </a:r>
            <a:endParaRPr sz="48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906152" y="3867244"/>
            <a:ext cx="388350" cy="38835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612323"/>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0002789"/>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4460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551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564695" y="774215"/>
            <a:ext cx="799133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650252" y="3722914"/>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7569975" y="3806899"/>
            <a:ext cx="468875" cy="461234"/>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78773" y="-8888184"/>
            <a:ext cx="7991335" cy="25460816"/>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"XQfwVwDr-v0ZS3_CbbE5Xw"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"mh_-eMZ6K5RLWhZyISBhwA"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a:t>
            </a:r>
            <a:r>
              <a:rPr lang="en-CA" sz="1050"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"2018-07-07 22:09:11"</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"7ATYjTIgM3jUlt4UM3IypQ"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"OyoGAe7OKpv6SyGZT5g77Q"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Ive</a:t>
            </a:r>
            <a:r>
              <a:rPr lang="en-CA" sz="1050"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For</a:t>
            </a:r>
            <a:r>
              <a:rPr lang="en-CA" sz="1050" dirty="0">
                <a:solidFill>
                  <a:srgbClr val="067D17"/>
                </a:solidFill>
                <a:latin typeface="DM Mono" panose="020B0509040201040103" pitchFamily="49" charset="77"/>
              </a:rPr>
              <a:t> anyone who struggles to fit workouts in, the online scheduling system makes it easy to plan ahead (and </a:t>
            </a:r>
            <a:r>
              <a:rPr lang="en-CA" sz="1050" dirty="0" err="1">
                <a:solidFill>
                  <a:srgbClr val="067D17"/>
                </a:solidFill>
                <a:latin typeface="DM Mono" panose="020B0509040201040103" pitchFamily="49" charset="77"/>
              </a:rPr>
              <a:t>theres</a:t>
            </a:r>
            <a:r>
              <a:rPr lang="en-CA" sz="1050" dirty="0">
                <a:solidFill>
                  <a:srgbClr val="067D17"/>
                </a:solidFill>
                <a:latin typeface="DM Mono" panose="020B0509040201040103" pitchFamily="49" charset="77"/>
              </a:rPr>
              <a:t> no need to line up way in advanced like many gyms make you do).</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There</a:t>
            </a:r>
            <a:r>
              <a:rPr lang="en-CA" sz="1050" dirty="0">
                <a:solidFill>
                  <a:srgbClr val="067D17"/>
                </a:solidFill>
                <a:latin typeface="DM Mono" panose="020B0509040201040103" pitchFamily="49" charset="77"/>
              </a:rPr>
              <a:t> is no way I can write this review without giving Russell, the owner of Body Cycle, a shout out. </a:t>
            </a:r>
            <a:r>
              <a:rPr lang="en-CA" sz="1050" dirty="0" err="1">
                <a:solidFill>
                  <a:srgbClr val="067D17"/>
                </a:solidFill>
                <a:latin typeface="DM Mono" panose="020B0509040201040103" pitchFamily="49" charset="77"/>
              </a:rPr>
              <a:t>Russells</a:t>
            </a:r>
            <a:r>
              <a:rPr lang="en-CA" sz="1050"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provide encouragement, and is open to ideas and recommendations from anyone. Russell always wears a smile on his face, even when </a:t>
            </a:r>
            <a:r>
              <a:rPr lang="en-CA" sz="1050" dirty="0" err="1">
                <a:solidFill>
                  <a:srgbClr val="067D17"/>
                </a:solidFill>
                <a:latin typeface="DM Mono" panose="020B0509040201040103" pitchFamily="49" charset="77"/>
              </a:rPr>
              <a:t>hes</a:t>
            </a:r>
            <a:r>
              <a:rPr lang="en-CA" sz="1050" dirty="0">
                <a:solidFill>
                  <a:srgbClr val="067D17"/>
                </a:solidFill>
                <a:latin typeface="DM Mono" panose="020B0509040201040103" pitchFamily="49" charset="77"/>
              </a:rPr>
              <a:t> kicking your butt in class!"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13:18:32"</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"YjUWPpI6HXG530lwP-fb2A"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"8g_iMtfSiwikVnbP2etR0A"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16:23:50"</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"e4Vwtrqf-wpJfwesgvdgxQ"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"bcjbaE6dDog4jkNY91ncLQ"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4.0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"Cute interior and owner (?) gave us tour of upcoming patio</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sz="1050" dirty="0" err="1">
                <a:solidFill>
                  <a:srgbClr val="067D17"/>
                </a:solidFill>
                <a:latin typeface="DM Mono" panose="020B0509040201040103" pitchFamily="49" charset="77"/>
              </a:rPr>
              <a:t>esp</a:t>
            </a:r>
            <a:r>
              <a:rPr lang="en-CA" sz="1050" dirty="0">
                <a:solidFill>
                  <a:srgbClr val="067D17"/>
                </a:solidFill>
                <a:latin typeface="DM Mono" panose="020B0509040201040103" pitchFamily="49" charset="77"/>
              </a:rPr>
              <a:t> after eating too many curds! Had the onion, gruyere, tomato sandwich. </a:t>
            </a:r>
            <a:r>
              <a:rPr lang="en-CA" sz="1050" dirty="0" err="1">
                <a:solidFill>
                  <a:srgbClr val="067D17"/>
                </a:solidFill>
                <a:latin typeface="DM Mono" panose="020B0509040201040103" pitchFamily="49" charset="77"/>
              </a:rPr>
              <a:t>Wasnt</a:t>
            </a:r>
            <a:r>
              <a:rPr lang="en-CA" sz="1050"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"2017-01-14 20:54:15"</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"r3zeYsv1XFBRA4dJpL78cw"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"Loved this tour! I grabbed a </a:t>
            </a:r>
            <a:r>
              <a:rPr lang="en-CA" sz="1050" dirty="0" err="1">
                <a:solidFill>
                  <a:srgbClr val="067D17"/>
                </a:solidFill>
                <a:latin typeface="DM Mono" panose="020B0509040201040103" pitchFamily="49" charset="77"/>
              </a:rPr>
              <a:t>groupon</a:t>
            </a:r>
            <a:r>
              <a:rPr lang="en-CA" sz="1050" dirty="0">
                <a:solidFill>
                  <a:srgbClr val="067D17"/>
                </a:solidFill>
                <a:latin typeface="DM Mono" panose="020B0509040201040103" pitchFamily="49" charset="77"/>
              </a:rPr>
              <a:t> and the price was great. It was the perfect way to explore New Orleans for someone </a:t>
            </a:r>
            <a:r>
              <a:rPr lang="en-CA" sz="1050" dirty="0" err="1">
                <a:solidFill>
                  <a:srgbClr val="067D17"/>
                </a:solidFill>
                <a:latin typeface="DM Mono" panose="020B0509040201040103" pitchFamily="49" charset="77"/>
              </a:rPr>
              <a:t>whod</a:t>
            </a:r>
            <a:r>
              <a:rPr lang="en-CA" sz="1050" dirty="0">
                <a:solidFill>
                  <a:srgbClr val="067D17"/>
                </a:solidFill>
                <a:latin typeface="DM Mono" panose="020B0509040201040103" pitchFamily="49" charset="77"/>
              </a:rPr>
              <a:t> never been there before and </a:t>
            </a:r>
            <a:r>
              <a:rPr lang="en-CA" sz="1050" dirty="0" err="1">
                <a:solidFill>
                  <a:srgbClr val="067D17"/>
                </a:solidFill>
                <a:latin typeface="DM Mono" panose="020B0509040201040103" pitchFamily="49" charset="77"/>
              </a:rPr>
              <a:t>didnt</a:t>
            </a:r>
            <a:r>
              <a:rPr lang="en-CA" sz="1050"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meet up in front of a grocery store (seems strange at first, but its not terribly hard to find, and </a:t>
            </a:r>
            <a:r>
              <a:rPr lang="en-CA" sz="1050" dirty="0" err="1">
                <a:solidFill>
                  <a:srgbClr val="067D17"/>
                </a:solidFill>
                <a:latin typeface="DM Mono" panose="020B0509040201040103" pitchFamily="49" charset="77"/>
              </a:rPr>
              <a:t>itll</a:t>
            </a:r>
            <a:r>
              <a:rPr lang="en-CA" sz="1050" dirty="0">
                <a:solidFill>
                  <a:srgbClr val="067D17"/>
                </a:solidFill>
                <a:latin typeface="DM Mono" panose="020B0509040201040103" pitchFamily="49" charset="77"/>
              </a:rPr>
              <a:t> give you a chance to get some water), and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"2021-01-03 23:21:18"</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"LHSTtnW3YHCeUkRDGyJOyw"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"yfFzsLmaWF2d4Sr0UNbBgg"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"_ZeMknuYdlQcUqng_Im3yg"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"2021-08-07 02:29:16"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"B5XSoSG3SfvQGtKEGQ1tSQ"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wSTuiTk-sKNdcFyprzZAjg</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067D17"/>
                </a:solidFill>
                <a:latin typeface="DM Mono" panose="020B0509040201040103" pitchFamily="49" charset="77"/>
              </a:rPr>
              <a:t>thats</a:t>
            </a:r>
            <a:r>
              <a:rPr lang="en-CA" sz="1050"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22:46:33"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"gebiRewfieSdtt17PTW6Zg"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"59MxRhNVhU9MYndMkz0wtw"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"pUycOfUwM8vqX7KjRRhUEA"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"Had a party of 6 here for hibachi. Our waitress brought our separate sushi orders on one plate so we </a:t>
            </a:r>
            <a:r>
              <a:rPr lang="en-CA" sz="1050" dirty="0" err="1">
                <a:solidFill>
                  <a:srgbClr val="067D17"/>
                </a:solidFill>
                <a:latin typeface="DM Mono" panose="020B0509040201040103" pitchFamily="49" charset="77"/>
              </a:rPr>
              <a:t>couldnt</a:t>
            </a:r>
            <a:r>
              <a:rPr lang="en-CA" sz="1050" dirty="0">
                <a:solidFill>
                  <a:srgbClr val="067D17"/>
                </a:solidFill>
                <a:latin typeface="DM Mono" panose="020B0509040201040103" pitchFamily="49" charset="77"/>
              </a:rPr>
              <a:t> really tell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was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and forgot several items on an order. I understand making mistakes but the </a:t>
            </a:r>
            <a:r>
              <a:rPr lang="en-CA" sz="1050" dirty="0" err="1">
                <a:solidFill>
                  <a:srgbClr val="067D17"/>
                </a:solidFill>
                <a:latin typeface="DM Mono" panose="020B0509040201040103" pitchFamily="49" charset="77"/>
              </a:rPr>
              <a:t>restaraunt</a:t>
            </a:r>
            <a:r>
              <a:rPr lang="en-CA" sz="1050"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067D17"/>
                </a:solidFill>
                <a:latin typeface="DM Mono" panose="020B0509040201040103" pitchFamily="49" charset="77"/>
              </a:rPr>
              <a:t>im</a:t>
            </a:r>
            <a:r>
              <a:rPr lang="en-CA" sz="1050" dirty="0">
                <a:solidFill>
                  <a:srgbClr val="067D17"/>
                </a:solidFill>
                <a:latin typeface="DM Mono" panose="020B0509040201040103" pitchFamily="49" charset="77"/>
              </a:rPr>
              <a:t> hoping it was just an off night here. But for the money I </a:t>
            </a:r>
            <a:r>
              <a:rPr lang="en-CA" sz="1050" dirty="0" err="1">
                <a:solidFill>
                  <a:srgbClr val="067D17"/>
                </a:solidFill>
                <a:latin typeface="DM Mono" panose="020B0509040201040103" pitchFamily="49" charset="77"/>
              </a:rPr>
              <a:t>wouldnt</a:t>
            </a:r>
            <a:r>
              <a:rPr lang="en-CA" sz="1050" dirty="0">
                <a:solidFill>
                  <a:srgbClr val="067D17"/>
                </a:solidFill>
                <a:latin typeface="DM Mono" panose="020B0509040201040103" pitchFamily="49" charset="77"/>
              </a:rPr>
              <a:t> go back."</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"2016-07-25 07:31:06"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2" y="-273621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7171606"/>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solidFill>
                  <a:schemeClr val="accent1"/>
                </a:solidFill>
              </a:rPr>
              <a:t>Where exactly is the issue?</a:t>
            </a:r>
            <a:endParaRPr>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210</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65415" y="1936699"/>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6541885" y="378288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6" name="Google Shape;1166;p102"/>
          <p:cNvSpPr/>
          <p:nvPr/>
        </p:nvSpPr>
        <p:spPr>
          <a:xfrm>
            <a:off x="6541885" y="3229238"/>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7" name="Google Shape;1167;p102"/>
          <p:cNvSpPr/>
          <p:nvPr/>
        </p:nvSpPr>
        <p:spPr>
          <a:xfrm>
            <a:off x="6541885" y="235293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8" name="Google Shape;1168;p102"/>
          <p:cNvSpPr/>
          <p:nvPr/>
        </p:nvSpPr>
        <p:spPr>
          <a:xfrm>
            <a:off x="6541885" y="1476375"/>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helps us write smaller tests for specific bugs</a:t>
            </a:r>
            <a:endParaRPr sz="1200" dirty="0">
              <a:latin typeface="DM Mono" panose="020B0509040201040103" pitchFamily="49" charset="77"/>
              <a:ea typeface="DM Sans"/>
              <a:cs typeface="DM Sans"/>
              <a:sym typeface="DM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dirty="0"/>
              <a:t>The </a:t>
            </a:r>
            <a:r>
              <a:rPr lang="en" dirty="0" err="1"/>
              <a:t>Saff</a:t>
            </a:r>
            <a:r>
              <a:rPr lang="en" dirty="0"/>
              <a:t> Squeeze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2491202" y="1199184"/>
            <a:ext cx="4161596" cy="3416320"/>
          </a:xfrm>
          <a:prstGeom prst="rect">
            <a:avLst/>
          </a:prstGeom>
          <a:noFill/>
        </p:spPr>
        <p:txBody>
          <a:bodyPr wrap="square" rtlCol="0">
            <a:spAutoFit/>
          </a:bodyPr>
          <a:lstStyle/>
          <a:p>
            <a:r>
              <a:rPr lang="en-US" sz="2400" dirty="0">
                <a:solidFill>
                  <a:schemeClr val="tx1"/>
                </a:solidFill>
                <a:latin typeface="DM Mono" panose="020B0509040201040103" pitchFamily="49" charset="77"/>
              </a:rPr>
              <a:t>Duplicate your test.</a:t>
            </a:r>
            <a:endParaRPr lang="en-US" sz="2400" dirty="0">
              <a:latin typeface="DM Mono" panose="020B0509040201040103" pitchFamily="49" charset="77"/>
            </a:endParaRPr>
          </a:p>
          <a:p>
            <a:r>
              <a:rPr lang="en-US" sz="2400" dirty="0">
                <a:latin typeface="DM Mono" panose="020B0509040201040103" pitchFamily="49" charset="77"/>
              </a:rPr>
              <a:t>Change the assertion</a:t>
            </a:r>
          </a:p>
          <a:p>
            <a:r>
              <a:rPr lang="en-US" sz="2400" dirty="0">
                <a:latin typeface="DM Mono" panose="020B0509040201040103" pitchFamily="49" charset="77"/>
              </a:rPr>
              <a:t>Squeeze the bottom</a:t>
            </a:r>
          </a:p>
          <a:p>
            <a:r>
              <a:rPr lang="en-US" sz="2400" dirty="0">
                <a:latin typeface="DM Mono" panose="020B0509040201040103" pitchFamily="49" charset="77"/>
              </a:rPr>
              <a:t>Clean up</a:t>
            </a:r>
          </a:p>
          <a:p>
            <a:r>
              <a:rPr lang="en-US" sz="2400" dirty="0">
                <a:latin typeface="DM Mono" panose="020B0509040201040103" pitchFamily="49" charset="77"/>
              </a:rPr>
              <a:t>Squeeze the top</a:t>
            </a:r>
          </a:p>
          <a:p>
            <a:r>
              <a:rPr lang="en-US" sz="2400" dirty="0">
                <a:latin typeface="DM Mono" panose="020B0509040201040103" pitchFamily="49" charset="77"/>
              </a:rPr>
              <a:t>Clean up</a:t>
            </a:r>
          </a:p>
          <a:p>
            <a:endParaRPr lang="en-US" sz="2400" dirty="0">
              <a:latin typeface="DM Mono" panose="020B0509040201040103" pitchFamily="49" charset="77"/>
            </a:endParaRPr>
          </a:p>
          <a:p>
            <a:r>
              <a:rPr lang="en-US" sz="24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014895" y="931240"/>
            <a:ext cx="5555081" cy="1938992"/>
          </a:xfrm>
          <a:prstGeom prst="rect">
            <a:avLst/>
          </a:prstGeom>
          <a:noFill/>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test_will_do_the_right_thing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014894" y="2847149"/>
            <a:ext cx="5555081" cy="1938992"/>
          </a:xfrm>
          <a:prstGeom prst="rect">
            <a:avLst/>
          </a:prstGeom>
          <a:noFill/>
          <a:ln w="38100">
            <a:solidFill>
              <a:schemeClr val="accent1"/>
            </a:solidFill>
          </a:ln>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test_mobile_reviews_bug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24610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479635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”Inglewood Pizza"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a:p>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"MTSW4McQd7CbVtyjqoe9mw"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"St </a:t>
            </a:r>
            <a:r>
              <a:rPr lang="en-CA" sz="1050" dirty="0" err="1">
                <a:solidFill>
                  <a:srgbClr val="183691"/>
                </a:solidFill>
                <a:latin typeface="DM Mono" panose="020B0509040201040103" pitchFamily="49" charset="77"/>
              </a:rPr>
              <a:t>Honore</a:t>
            </a:r>
            <a:r>
              <a:rPr lang="en-CA" sz="1050" dirty="0">
                <a:solidFill>
                  <a:srgbClr val="183691"/>
                </a:solidFill>
                <a:latin typeface="DM Mono" panose="020B0509040201040103" pitchFamily="49" charset="77"/>
              </a:rPr>
              <a:t> Pastries"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"Abby </a:t>
            </a:r>
            <a:r>
              <a:rPr lang="en-CA" sz="1050" dirty="0" err="1">
                <a:solidFill>
                  <a:srgbClr val="183691"/>
                </a:solidFill>
                <a:latin typeface="DM Mono" panose="020B0509040201040103" pitchFamily="49" charset="77"/>
              </a:rPr>
              <a:t>Rappoport</a:t>
            </a:r>
            <a:r>
              <a:rPr lang="en-CA" sz="1050" dirty="0">
                <a:solidFill>
                  <a:srgbClr val="183691"/>
                </a:solidFill>
                <a:latin typeface="DM Mono" panose="020B0509040201040103" pitchFamily="49" charset="77"/>
              </a:rPr>
              <a:t>, LAC, CMQ"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"Sonic Drive-In"</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Tsevi's</a:t>
            </a:r>
            <a:r>
              <a:rPr lang="en-CA" sz="1050" dirty="0">
                <a:solidFill>
                  <a:srgbClr val="183691"/>
                </a:solidFill>
                <a:latin typeface="DM Mono" panose="020B0509040201040103" pitchFamily="49" charset="77"/>
              </a:rPr>
              <a:t> Pub And Grill"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"Perkiomen Valley Brewery"</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 UPS Store"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"n_0UpQx1hsNbnPUSlodU8w"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"Famous Footwear"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"Temple Beth-El"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"Target"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217</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218</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219</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282943" y="895091"/>
            <a:ext cx="8554838"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8" y="3512203"/>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7" y="3781412"/>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225</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226</a:t>
            </a:fld>
            <a:endParaRPr dirty="0"/>
          </a:p>
        </p:txBody>
      </p:sp>
      <p:sp>
        <p:nvSpPr>
          <p:cNvPr id="496" name="Google Shape;496;p61"/>
          <p:cNvSpPr txBox="1"/>
          <p:nvPr/>
        </p:nvSpPr>
        <p:spPr>
          <a:xfrm>
            <a:off x="899747" y="1360350"/>
            <a:ext cx="649125" cy="507809"/>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Mono" panose="020B0509040201040103" pitchFamily="49" charset="77"/>
                <a:ea typeface="DM Sans"/>
                <a:cs typeface="DM Sans"/>
                <a:sym typeface="DM Sans"/>
              </a:rPr>
              <a:t>Extract</a:t>
            </a:r>
            <a:endParaRPr sz="12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507809"/>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Transform</a:t>
            </a:r>
            <a:endParaRPr sz="12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2" y="2476437"/>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4158271" y="2904885"/>
            <a:ext cx="388350" cy="38835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20064" y="2873865"/>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1191" y="262875"/>
            <a:ext cx="9141619" cy="4263772"/>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228</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50151"/>
            <a:ext cx="2695618" cy="69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50151"/>
            <a:ext cx="2695619" cy="564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4" y="352545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194" y="3273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0" y="3022527"/>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8" y="258465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198" y="2812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49765"/>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76717"/>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234250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3" y="259089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7836682" y="2264624"/>
            <a:ext cx="388350" cy="38835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2342500"/>
            <a:ext cx="9141619" cy="534607"/>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1211840"/>
            <a:ext cx="9141619" cy="108388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You Have a Smaller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199" y="1463984"/>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199" y="168425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21150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199" y="194028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INSTRUCTIONS FOR USE</a:t>
            </a:r>
            <a:endParaRPr/>
          </a:p>
        </p:txBody>
      </p:sp>
      <p:sp>
        <p:nvSpPr>
          <p:cNvPr id="470" name="Google Shape;470;p14"/>
          <p:cNvSpPr txBox="1"/>
          <p:nvPr/>
        </p:nvSpPr>
        <p:spPr>
          <a:xfrm>
            <a:off x="1047750" y="968550"/>
            <a:ext cx="32346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GOOGLE SLIDES</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Click on the button under the presentation preview that says "Use as Google Slides Theme".</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will get a copy of this document on your Google Drive and will be able to edit, add or delete slides.</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have to be signed in to your Google account.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endParaRPr sz="1200">
              <a:solidFill>
                <a:srgbClr val="28324A"/>
              </a:solidFill>
              <a:latin typeface="Source Sans Pro"/>
              <a:ea typeface="Source Sans Pro"/>
              <a:cs typeface="Source Sans Pro"/>
              <a:sym typeface="Source Sans Pro"/>
            </a:endParaRPr>
          </a:p>
        </p:txBody>
      </p:sp>
      <p:sp>
        <p:nvSpPr>
          <p:cNvPr id="471" name="Google Shape;471;p14"/>
          <p:cNvSpPr txBox="1"/>
          <p:nvPr/>
        </p:nvSpPr>
        <p:spPr>
          <a:xfrm>
            <a:off x="4720152" y="968550"/>
            <a:ext cx="33762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POWERPOINT®</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Click on the button under the presentation preview that says "Download as PowerPoint template". You will get a .pptx file that you can edit in PowerPoint.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Remember to download and install the fonts used in this presentation (you’ll find the links to the font files needed in the </a:t>
            </a:r>
            <a:r>
              <a:rPr lang="en" sz="1200" u="sng">
                <a:solidFill>
                  <a:srgbClr val="28324A"/>
                </a:solidFill>
                <a:latin typeface="Source Sans Pro"/>
                <a:ea typeface="Source Sans Pro"/>
                <a:cs typeface="Source Sans Pro"/>
                <a:sym typeface="Source Sans Pro"/>
                <a:hlinkClick r:id="rId3" action="ppaction://hlinksldjump">
                  <a:extLst>
                    <a:ext uri="{A12FA001-AC4F-418D-AE19-62706E023703}">
                      <ahyp:hlinkClr xmlns:ahyp="http://schemas.microsoft.com/office/drawing/2018/hyperlinkcolor" val="tx"/>
                    </a:ext>
                  </a:extLst>
                </a:hlinkClick>
              </a:rPr>
              <a:t>Presentation design slide</a:t>
            </a:r>
            <a:r>
              <a:rPr lang="en" sz="1200">
                <a:solidFill>
                  <a:srgbClr val="28324A"/>
                </a:solidFill>
                <a:latin typeface="Source Sans Pro"/>
                <a:ea typeface="Source Sans Pro"/>
                <a:cs typeface="Source Sans Pro"/>
                <a:sym typeface="Source Sans Pro"/>
              </a:rPr>
              <a:t>)</a:t>
            </a:r>
            <a:endParaRPr sz="1200">
              <a:solidFill>
                <a:srgbClr val="28324A"/>
              </a:solidFill>
              <a:latin typeface="Source Sans Pro"/>
              <a:ea typeface="Source Sans Pro"/>
              <a:cs typeface="Source Sans Pro"/>
              <a:sym typeface="Source Sans Pro"/>
            </a:endParaRPr>
          </a:p>
        </p:txBody>
      </p:sp>
      <p:sp>
        <p:nvSpPr>
          <p:cNvPr id="472" name="Google Shape;472;p14"/>
          <p:cNvSpPr txBox="1"/>
          <p:nvPr/>
        </p:nvSpPr>
        <p:spPr>
          <a:xfrm>
            <a:off x="1047750" y="3143925"/>
            <a:ext cx="7048500"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200" b="1">
                <a:solidFill>
                  <a:srgbClr val="28324A"/>
                </a:solidFill>
                <a:latin typeface="Source Sans Pro"/>
                <a:ea typeface="Source Sans Pro"/>
                <a:cs typeface="Source Sans Pro"/>
                <a:sym typeface="Source Sans Pro"/>
              </a:rPr>
              <a:t>More info on how to use this template at </a:t>
            </a:r>
            <a:r>
              <a:rPr lang="en" sz="1200" b="1" u="sng">
                <a:solidFill>
                  <a:srgbClr val="28324A"/>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r>
              <a:rPr lang="en" sz="1200">
                <a:solidFill>
                  <a:srgbClr val="28324A"/>
                </a:solidFill>
                <a:latin typeface="Source Sans Pro"/>
                <a:ea typeface="Source Sans Pro"/>
                <a:cs typeface="Source Sans Pro"/>
                <a:sym typeface="Source Sans Pro"/>
              </a:rPr>
              <a:t>This template is free to use under </a:t>
            </a:r>
            <a:r>
              <a:rPr lang="en" sz="1200" u="sng">
                <a:solidFill>
                  <a:srgbClr val="28324A"/>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Creative Commons Attribution license</a:t>
            </a:r>
            <a:r>
              <a:rPr lang="en" sz="1200">
                <a:solidFill>
                  <a:srgbClr val="28324A"/>
                </a:solidFill>
                <a:latin typeface="Source Sans Pro"/>
                <a:ea typeface="Source Sans Pro"/>
                <a:cs typeface="Source Sans Pro"/>
                <a:sym typeface="Source Sans Pro"/>
              </a:rPr>
              <a:t>. You can keep the Credits slide or mention SlidesCarnival and other resources used in a slide footer.</a:t>
            </a: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endParaRPr sz="120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I am Jayden Smith</a:t>
            </a:r>
            <a:endParaRPr sz="3600" b="1"/>
          </a:p>
          <a:p>
            <a:pPr marL="0" lvl="0" indent="0" algn="ctr" rtl="0">
              <a:spcBef>
                <a:spcPts val="600"/>
              </a:spcBef>
              <a:spcAft>
                <a:spcPts val="0"/>
              </a:spcAft>
              <a:buClr>
                <a:schemeClr val="dk1"/>
              </a:buClr>
              <a:buSzPts val="1100"/>
              <a:buFont typeface="Arial"/>
              <a:buNone/>
            </a:pPr>
            <a:r>
              <a:rPr lang="en"/>
              <a:t>I am here because I love to give presentations. </a:t>
            </a:r>
            <a:endParaRPr/>
          </a:p>
          <a:p>
            <a:pPr marL="0" lvl="0" indent="0" algn="ctr" rtl="0">
              <a:spcBef>
                <a:spcPts val="600"/>
              </a:spcBef>
              <a:spcAft>
                <a:spcPts val="0"/>
              </a:spcAft>
              <a:buClr>
                <a:schemeClr val="dk1"/>
              </a:buClr>
              <a:buSzPts val="1100"/>
              <a:buFont typeface="Arial"/>
              <a:buNone/>
            </a:pPr>
            <a:r>
              <a:rPr lang="en"/>
              <a:t>You can find me at @username</a:t>
            </a:r>
            <a:endParaRPr/>
          </a:p>
          <a:p>
            <a:pPr marL="0" lvl="0" indent="0" algn="ctr" rtl="0">
              <a:spcBef>
                <a:spcPts val="600"/>
              </a:spcBef>
              <a:spcAft>
                <a:spcPts val="0"/>
              </a:spcAft>
              <a:buNone/>
            </a:pPr>
            <a:endParaRPr sz="3600" b="1"/>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Transition headline</a:t>
            </a:r>
            <a:endParaRPr/>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Let’s start with the first set of slides</a:t>
            </a:r>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264</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265</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266</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271</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272</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273</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274</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275</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276</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277</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278</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279</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280</a:t>
            </a:fld>
            <a:endParaRPr>
              <a:solidFill>
                <a:srgbClr val="00CEF6"/>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281</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282</a:t>
            </a:fld>
            <a:endParaRPr>
              <a:solidFill>
                <a:srgbClr val="00CEF6"/>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283</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41189bbb4fb446a586b0d69aba01d39b</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161508" y="1734657"/>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6566" y="1734657"/>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
        <p:nvSpPr>
          <p:cNvPr id="4" name="!!assertion">
            <a:extLst>
              <a:ext uri="{FF2B5EF4-FFF2-40B4-BE49-F238E27FC236}">
                <a16:creationId xmlns:a16="http://schemas.microsoft.com/office/drawing/2014/main" id="{11805361-8909-5838-44C8-6A4C4E286631}"/>
              </a:ext>
            </a:extLst>
          </p:cNvPr>
          <p:cNvSpPr/>
          <p:nvPr/>
        </p:nvSpPr>
        <p:spPr>
          <a:xfrm>
            <a:off x="161508" y="1734657"/>
            <a:ext cx="8799616"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795DA3"/>
                </a:solidFill>
                <a:latin typeface="DM Mono" panose="020B0509040201040103" pitchFamily="49" charset="77"/>
              </a:rPr>
              <a:t>(</a:t>
            </a:r>
            <a:r>
              <a:rPr lang="en-CA" sz="1200" dirty="0" err="1">
                <a:solidFill>
                  <a:srgbClr val="795DA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795DA3"/>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US" sz="12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161508" y="1734657"/>
            <a:ext cx="8799616"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795DA3"/>
                </a:solidFill>
                <a:latin typeface="DM Mono" panose="020B0509040201040103" pitchFamily="49" charset="77"/>
              </a:rPr>
              <a:t>(</a:t>
            </a:r>
            <a:r>
              <a:rPr lang="en-CA" sz="1200" dirty="0" err="1">
                <a:solidFill>
                  <a:srgbClr val="795DA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795DA3"/>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US" sz="12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463276"/>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543250"/>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6333" y="351272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38577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559746" y="3790324"/>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3"/>
            <a:ext cx="7991333" cy="289895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3" name="Rectangle 2">
            <a:extLst>
              <a:ext uri="{FF2B5EF4-FFF2-40B4-BE49-F238E27FC236}">
                <a16:creationId xmlns:a16="http://schemas.microsoft.com/office/drawing/2014/main" id="{131A9BE5-B292-4FF3-4AF5-B2F337DA0119}"/>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650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650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4498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4498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4" y="2504654"/>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5"/>
            <a:ext cx="8159372" cy="7796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559983" y="1986971"/>
            <a:ext cx="8162514"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4">
      <a:dk1>
        <a:srgbClr val="28324A"/>
      </a:dk1>
      <a:lt1>
        <a:srgbClr val="FFFFFF"/>
      </a:lt1>
      <a:dk2>
        <a:srgbClr val="707685"/>
      </a:dk2>
      <a:lt2>
        <a:srgbClr val="E5E5E5"/>
      </a:lt2>
      <a:accent1>
        <a:srgbClr val="F5ACA1"/>
      </a:accent1>
      <a:accent2>
        <a:srgbClr val="3C78D8"/>
      </a:accent2>
      <a:accent3>
        <a:srgbClr val="00A4EA"/>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8128</TotalTime>
  <Words>54168</Words>
  <Application>Microsoft Macintosh PowerPoint</Application>
  <PresentationFormat>On-screen Show (16:9)</PresentationFormat>
  <Paragraphs>3090</Paragraphs>
  <Slides>283</Slides>
  <Notes>279</Notes>
  <HiddenSlides>81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283</vt:i4>
      </vt:variant>
    </vt:vector>
  </HeadingPairs>
  <TitlesOfParts>
    <vt:vector size="296" baseType="lpstr">
      <vt:lpstr>DM Mono Medium</vt:lpstr>
      <vt:lpstr>DM Mono</vt:lpstr>
      <vt:lpstr>Inter</vt:lpstr>
      <vt:lpstr>Calibri</vt:lpstr>
      <vt:lpstr>Bradley Hand</vt:lpstr>
      <vt:lpstr>Montserrat</vt:lpstr>
      <vt:lpstr>Oswald</vt:lpstr>
      <vt:lpstr>DM Sans Medium</vt:lpstr>
      <vt:lpstr>Arial</vt:lpstr>
      <vt:lpstr>DM Sans</vt:lpstr>
      <vt:lpstr>Impact</vt:lpstr>
      <vt:lpstr>Source Sans Pro</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actual_df</vt:lpstr>
      <vt:lpstr>actual_df</vt:lpstr>
      <vt:lpstr>Squeeze the Bottom</vt:lpstr>
      <vt:lpstr>pandemic_recovery_df.printSchema()</vt:lpstr>
      <vt:lpstr>pandemic_recovery_df.printSchema()</vt:lpstr>
      <vt:lpstr>Squeeze the Bottom</vt:lpstr>
      <vt:lpstr>Squeeze the Bottom</vt:lpstr>
      <vt:lpstr>Simplify the Top</vt:lpstr>
      <vt:lpstr>Simplify the Top</vt:lpstr>
      <vt:lpstr>Simplify the Top</vt:lpstr>
      <vt:lpstr>PowerPoint Presentation</vt:lpstr>
      <vt:lpstr>Make the assertion specific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lpstr>The Logic Test</vt:lpstr>
      <vt:lpstr>The Logic Test</vt:lpstr>
      <vt:lpstr>PowerPoint Presentation</vt:lpstr>
      <vt:lpstr>Give it a specific name</vt:lpstr>
      <vt:lpstr>Give it a specific name</vt:lpstr>
      <vt:lpstr>Squeeze the Bottom</vt:lpstr>
      <vt:lpstr>Squeeze the Bottom</vt:lpstr>
      <vt:lpstr>Squeeze the Bottom</vt:lpstr>
      <vt:lpstr>Frog Genomics </vt:lpstr>
      <vt:lpstr>Frog Genomics </vt:lpstr>
      <vt:lpstr>PowerPoint Presentation</vt:lpstr>
      <vt:lpstr>PowerPoint Presentation</vt:lpstr>
      <vt:lpstr>Multi-Layered Tests</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INSTRUCTIONS FOR USE</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7</cp:revision>
  <dcterms:modified xsi:type="dcterms:W3CDTF">2022-09-05T15:42:59Z</dcterms:modified>
</cp:coreProperties>
</file>